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68" r:id="rId2"/>
  </p:sldMasterIdLst>
  <p:notesMasterIdLst>
    <p:notesMasterId r:id="rId18"/>
  </p:notesMasterIdLst>
  <p:sldIdLst>
    <p:sldId id="256" r:id="rId3"/>
    <p:sldId id="539" r:id="rId4"/>
    <p:sldId id="558" r:id="rId5"/>
    <p:sldId id="559" r:id="rId6"/>
    <p:sldId id="560" r:id="rId7"/>
    <p:sldId id="561" r:id="rId8"/>
    <p:sldId id="557" r:id="rId9"/>
    <p:sldId id="543" r:id="rId10"/>
    <p:sldId id="512" r:id="rId11"/>
    <p:sldId id="545" r:id="rId12"/>
    <p:sldId id="513" r:id="rId13"/>
    <p:sldId id="562" r:id="rId14"/>
    <p:sldId id="514" r:id="rId15"/>
    <p:sldId id="554" r:id="rId16"/>
    <p:sldId id="556" r:id="rId17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林 康太" initials="栗林" lastIdx="2" clrIdx="0">
    <p:extLst>
      <p:ext uri="{19B8F6BF-5375-455C-9EA6-DF929625EA0E}">
        <p15:presenceInfo xmlns:p15="http://schemas.microsoft.com/office/powerpoint/2012/main" userId="S-1-5-21-2398989241-3865121301-1718359226-12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CC99"/>
    <a:srgbClr val="66CCFF"/>
    <a:srgbClr val="0066FF"/>
    <a:srgbClr val="00BEDE"/>
    <a:srgbClr val="FF0000"/>
    <a:srgbClr val="7F7F7F"/>
    <a:srgbClr val="F2F2F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6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3ADC-1708-4D8A-B8E7-89864F3BA77C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5B06C-7CC4-4BCF-9073-0991CB0E60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85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695-75A6-4173-BF0A-18D34ADC92A7}" type="datetime2">
              <a:rPr kumimoji="1" lang="ja-JP" altLang="en-US" smtClean="0"/>
              <a:t>2022年5月25日(水)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A28A-2DBB-4BDE-8F02-8B88295AC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C9A707D-90F1-4B98-8E94-5C5F013D0A1F}"/>
              </a:ext>
            </a:extLst>
          </p:cNvPr>
          <p:cNvCxnSpPr/>
          <p:nvPr userDrawn="1"/>
        </p:nvCxnSpPr>
        <p:spPr>
          <a:xfrm>
            <a:off x="-33000" y="618573"/>
            <a:ext cx="9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33CC7DE-E26D-4BFA-B55C-38F587A49A76}"/>
              </a:ext>
            </a:extLst>
          </p:cNvPr>
          <p:cNvCxnSpPr/>
          <p:nvPr userDrawn="1"/>
        </p:nvCxnSpPr>
        <p:spPr>
          <a:xfrm>
            <a:off x="-33000" y="663408"/>
            <a:ext cx="997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F9A9EF-FAA7-410E-BE1E-E7B016267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9152" y="208622"/>
            <a:ext cx="40369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</a:defRPr>
            </a:lvl1pPr>
          </a:lstStyle>
          <a:p>
            <a:fld id="{60F2FB7A-2380-4634-96FB-36D334B62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6629E36-421A-48F2-AFEB-62BF5E2E3E6C}"/>
              </a:ext>
            </a:extLst>
          </p:cNvPr>
          <p:cNvCxnSpPr/>
          <p:nvPr userDrawn="1"/>
        </p:nvCxnSpPr>
        <p:spPr>
          <a:xfrm>
            <a:off x="-33000" y="493063"/>
            <a:ext cx="9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F1AF8BC-6521-4DD2-AEFE-57F5EE1C3272}"/>
              </a:ext>
            </a:extLst>
          </p:cNvPr>
          <p:cNvCxnSpPr/>
          <p:nvPr userDrawn="1"/>
        </p:nvCxnSpPr>
        <p:spPr>
          <a:xfrm>
            <a:off x="-33000" y="537898"/>
            <a:ext cx="997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695-75A6-4173-BF0A-18D34ADC92A7}" type="datetime2">
              <a:rPr kumimoji="1" lang="ja-JP" altLang="en-US" smtClean="0"/>
              <a:t>2022年5月25日(水)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A28A-2DBB-4BDE-8F02-8B88295AC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C9A707D-90F1-4B98-8E94-5C5F013D0A1F}"/>
              </a:ext>
            </a:extLst>
          </p:cNvPr>
          <p:cNvCxnSpPr/>
          <p:nvPr userDrawn="1"/>
        </p:nvCxnSpPr>
        <p:spPr>
          <a:xfrm>
            <a:off x="-33000" y="618573"/>
            <a:ext cx="9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33CC7DE-E26D-4BFA-B55C-38F587A49A76}"/>
              </a:ext>
            </a:extLst>
          </p:cNvPr>
          <p:cNvCxnSpPr/>
          <p:nvPr userDrawn="1"/>
        </p:nvCxnSpPr>
        <p:spPr>
          <a:xfrm>
            <a:off x="-33000" y="663408"/>
            <a:ext cx="997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7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F9A9EF-FAA7-410E-BE1E-E7B016267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9153" y="208624"/>
            <a:ext cx="403693" cy="365125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</a:defRPr>
            </a:lvl1pPr>
          </a:lstStyle>
          <a:p>
            <a:fld id="{60F2FB7A-2380-4634-96FB-36D334B62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6629E36-421A-48F2-AFEB-62BF5E2E3E6C}"/>
              </a:ext>
            </a:extLst>
          </p:cNvPr>
          <p:cNvCxnSpPr/>
          <p:nvPr userDrawn="1"/>
        </p:nvCxnSpPr>
        <p:spPr>
          <a:xfrm>
            <a:off x="-33000" y="493063"/>
            <a:ext cx="9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F1AF8BC-6521-4DD2-AEFE-57F5EE1C3272}"/>
              </a:ext>
            </a:extLst>
          </p:cNvPr>
          <p:cNvCxnSpPr/>
          <p:nvPr userDrawn="1"/>
        </p:nvCxnSpPr>
        <p:spPr>
          <a:xfrm>
            <a:off x="-33000" y="537898"/>
            <a:ext cx="997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B6C3-FB76-4296-8F53-17C37E19B6BD}" type="datetime2">
              <a:rPr kumimoji="1" lang="ja-JP" altLang="en-US" smtClean="0"/>
              <a:t>2022年5月25日(水)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A28A-2DBB-4BDE-8F02-8B88295AC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02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B6C3-FB76-4296-8F53-17C37E19B6BD}" type="datetime2">
              <a:rPr kumimoji="1" lang="ja-JP" altLang="en-US" smtClean="0"/>
              <a:t>2022年5月25日(水)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A28A-2DBB-4BDE-8F02-8B88295AC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2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 bwMode="gray">
          <a:xfrm>
            <a:off x="0" y="6054180"/>
            <a:ext cx="99060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1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lang="en-US" altLang="ja-JP" sz="11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0" y="2877126"/>
            <a:ext cx="99060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ja-JP" sz="2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2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年度上期キャンペーン　</a:t>
            </a:r>
            <a:r>
              <a:rPr lang="en-US" altLang="ja-JP" sz="2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rev.2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ja-JP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2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lang="en-US" altLang="ja-JP" sz="2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74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0E9BBE-A089-4878-A85F-9502024AE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782CFE-0C98-4FCB-82B5-AA481E13E7E9}"/>
              </a:ext>
            </a:extLst>
          </p:cNvPr>
          <p:cNvSpPr txBox="1"/>
          <p:nvPr/>
        </p:nvSpPr>
        <p:spPr bwMode="gray">
          <a:xfrm>
            <a:off x="1330553" y="683675"/>
            <a:ext cx="344870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「駅ばりセット・チョイス　ボリュームアップ</a:t>
            </a:r>
            <a:r>
              <a:rPr lang="en-US" altLang="ja-JP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738B0F-D0EB-41CB-BB51-CE6F5BE6AED7}"/>
              </a:ext>
            </a:extLst>
          </p:cNvPr>
          <p:cNvSpPr/>
          <p:nvPr/>
        </p:nvSpPr>
        <p:spPr>
          <a:xfrm>
            <a:off x="182817" y="954769"/>
            <a:ext cx="8901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対象の駅ばりセット・チョイス合計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200,000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円以上の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期ご出稿で、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期間ご掲出いただける大変お得なキャンペーンです。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B8786-D972-4A8D-B406-B248FD8BB3B8}"/>
              </a:ext>
            </a:extLst>
          </p:cNvPr>
          <p:cNvSpPr txBox="1"/>
          <p:nvPr/>
        </p:nvSpPr>
        <p:spPr bwMode="gray">
          <a:xfrm>
            <a:off x="182817" y="1426598"/>
            <a:ext cx="3854491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A9126D-699A-4669-B6B0-FEDF586F6850}"/>
              </a:ext>
            </a:extLst>
          </p:cNvPr>
          <p:cNvSpPr/>
          <p:nvPr/>
        </p:nvSpPr>
        <p:spPr bwMode="gray">
          <a:xfrm>
            <a:off x="4331775" y="1426597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キャンペーン内容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1717A0-4089-4E87-B543-25E89AD67AB6}"/>
              </a:ext>
            </a:extLst>
          </p:cNvPr>
          <p:cNvSpPr txBox="1"/>
          <p:nvPr/>
        </p:nvSpPr>
        <p:spPr>
          <a:xfrm>
            <a:off x="4331775" y="2388522"/>
            <a:ext cx="5517768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主要駅セット、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主要駅ハーフセット、桑名ボード、宇治山田ボード、駅貼チョイス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1B4F35-D129-4C6D-8E54-D31EDA7BBD4B}"/>
              </a:ext>
            </a:extLst>
          </p:cNvPr>
          <p:cNvSpPr txBox="1"/>
          <p:nvPr/>
        </p:nvSpPr>
        <p:spPr>
          <a:xfrm>
            <a:off x="4331775" y="2958890"/>
            <a:ext cx="5517768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対象媒体の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期料金合計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200,000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以上ご掲出の広告主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C8F38A-2BD4-4314-9F5A-FF74265EAAF7}"/>
              </a:ext>
            </a:extLst>
          </p:cNvPr>
          <p:cNvSpPr txBox="1"/>
          <p:nvPr/>
        </p:nvSpPr>
        <p:spPr>
          <a:xfrm>
            <a:off x="4331776" y="3551237"/>
            <a:ext cx="5517768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対象条件を満たしたご掲出に対し、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期料金で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期間掲出</a:t>
            </a: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例：桑名ボード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(72,000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A2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･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駅で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ポスター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(144,000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期合計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216,000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円ご掲出の場合、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通常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日間ご掲出のところ、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期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(14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ご掲出いただけます。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主要駅セットは単体でも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期料金で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期ご掲出可能です。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上記金額は税別価格です。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他のキャンペーンとは併用不可。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AE4DCF-7163-4255-9057-5C066CA0CB71}"/>
              </a:ext>
            </a:extLst>
          </p:cNvPr>
          <p:cNvSpPr txBox="1"/>
          <p:nvPr/>
        </p:nvSpPr>
        <p:spPr>
          <a:xfrm>
            <a:off x="4331775" y="1784321"/>
            <a:ext cx="4949841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実施中～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C853800-C0C7-4E84-81C1-0AF71AFEEF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7" y="1874497"/>
            <a:ext cx="3858960" cy="208494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DDA9160-E8F4-4F86-86A7-AE7CDE13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7" y="4176759"/>
            <a:ext cx="3859661" cy="1691384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876B668E-C668-4FB2-9DFF-B1247B5F98A8}"/>
              </a:ext>
            </a:extLst>
          </p:cNvPr>
          <p:cNvSpPr/>
          <p:nvPr/>
        </p:nvSpPr>
        <p:spPr>
          <a:xfrm>
            <a:off x="9052729" y="701339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16" name="フッター プレースホルダー 1">
            <a:extLst>
              <a:ext uri="{FF2B5EF4-FFF2-40B4-BE49-F238E27FC236}">
                <a16:creationId xmlns:a16="http://schemas.microsoft.com/office/drawing/2014/main" id="{785B823E-57D4-4A4B-9393-B178D98B3166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BB5211-F1AB-E770-88FC-00AE8391D121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６</a:t>
            </a:r>
          </a:p>
        </p:txBody>
      </p:sp>
    </p:spTree>
    <p:extLst>
      <p:ext uri="{BB962C8B-B14F-4D97-AF65-F5344CB8AC3E}">
        <p14:creationId xmlns:p14="http://schemas.microsoft.com/office/powerpoint/2010/main" val="232875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23A3E09-4C07-4F12-BBCF-CCFEE5EC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/>
            <a:fld id="{60F2FB7A-2380-4634-96FB-36D334B62A96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</a:rPr>
              <a:pPr defTabSz="422041"/>
              <a:t>10</a:t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游ゴシック Light" panose="020B03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913BF1-CB16-48A5-938D-5E4A34BA7C11}"/>
              </a:ext>
            </a:extLst>
          </p:cNvPr>
          <p:cNvSpPr txBox="1"/>
          <p:nvPr/>
        </p:nvSpPr>
        <p:spPr bwMode="gray">
          <a:xfrm>
            <a:off x="195943" y="1431540"/>
            <a:ext cx="4246787" cy="241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389586">
              <a:defRPr/>
            </a:pPr>
            <a:r>
              <a:rPr lang="ja-JP" altLang="en-US" sz="93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937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DCC8AE-8FE1-423A-86D1-33AB24B1484B}"/>
              </a:ext>
            </a:extLst>
          </p:cNvPr>
          <p:cNvSpPr/>
          <p:nvPr/>
        </p:nvSpPr>
        <p:spPr>
          <a:xfrm>
            <a:off x="182816" y="942631"/>
            <a:ext cx="855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/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デジタルサイネージの中でも、連続する柱に複数面設置され、迫力のある展開が可能な「近鉄名古屋アーバンビジョン」。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22041"/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放映日の指定ができない分、非常にお得な価格設定になっているので、時期を選ばない広告内容におすすめです。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Picture 40">
            <a:extLst>
              <a:ext uri="{FF2B5EF4-FFF2-40B4-BE49-F238E27FC236}">
                <a16:creationId xmlns:a16="http://schemas.microsoft.com/office/drawing/2014/main" id="{02E8AB84-EC7A-4849-BE1A-47DB78E52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43" y="1782603"/>
            <a:ext cx="4246787" cy="255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F004E8C-B9A1-49ED-9E4D-D9282AEB7B54}"/>
              </a:ext>
            </a:extLst>
          </p:cNvPr>
          <p:cNvSpPr/>
          <p:nvPr/>
        </p:nvSpPr>
        <p:spPr>
          <a:xfrm>
            <a:off x="195944" y="4342197"/>
            <a:ext cx="1834444" cy="22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73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8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近鉄名古屋アーバンビジョン</a:t>
            </a:r>
            <a:endParaRPr kumimoji="1" lang="ja-JP" altLang="en-US" sz="852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911B51-52A0-4770-8095-EF9817A405D2}"/>
              </a:ext>
            </a:extLst>
          </p:cNvPr>
          <p:cNvSpPr txBox="1"/>
          <p:nvPr/>
        </p:nvSpPr>
        <p:spPr bwMode="gray">
          <a:xfrm>
            <a:off x="1330553" y="688016"/>
            <a:ext cx="372409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「近鉄名古屋アーバンビジョン 期間限定！特別スポット放映」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" name="フッター プレースホルダー 1">
            <a:extLst>
              <a:ext uri="{FF2B5EF4-FFF2-40B4-BE49-F238E27FC236}">
                <a16:creationId xmlns:a16="http://schemas.microsoft.com/office/drawing/2014/main" id="{CCC68AD5-6ABB-4663-96AA-308AF6CDC55A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2C9C51E-09B6-4BD6-B0CE-FABFF58CAD35}"/>
              </a:ext>
            </a:extLst>
          </p:cNvPr>
          <p:cNvSpPr/>
          <p:nvPr/>
        </p:nvSpPr>
        <p:spPr bwMode="gray">
          <a:xfrm>
            <a:off x="4574465" y="1444991"/>
            <a:ext cx="5188380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3B36A2-1C66-47AE-98C8-F80980CA728F}"/>
              </a:ext>
            </a:extLst>
          </p:cNvPr>
          <p:cNvSpPr txBox="1"/>
          <p:nvPr/>
        </p:nvSpPr>
        <p:spPr>
          <a:xfrm>
            <a:off x="4574465" y="2251788"/>
            <a:ext cx="5331535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対象媒体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近鉄名古屋アーバンビジョン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A842D47-C169-4E37-8346-169B1DB9C42B}"/>
              </a:ext>
            </a:extLst>
          </p:cNvPr>
          <p:cNvSpPr/>
          <p:nvPr/>
        </p:nvSpPr>
        <p:spPr>
          <a:xfrm>
            <a:off x="9051120" y="671078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C69867-F02C-49D4-9706-7436A52E879E}"/>
              </a:ext>
            </a:extLst>
          </p:cNvPr>
          <p:cNvSpPr txBox="1"/>
          <p:nvPr/>
        </p:nvSpPr>
        <p:spPr>
          <a:xfrm>
            <a:off x="4574465" y="1782603"/>
            <a:ext cx="4569084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B06D2F-AB25-4D29-B5A9-7B868D0CA154}"/>
              </a:ext>
            </a:extLst>
          </p:cNvPr>
          <p:cNvSpPr txBox="1"/>
          <p:nvPr/>
        </p:nvSpPr>
        <p:spPr>
          <a:xfrm>
            <a:off x="4574465" y="2770939"/>
            <a:ext cx="4921417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(6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日スタート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)~9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日終了まで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の内、</a:t>
            </a:r>
            <a:endParaRPr kumimoji="1"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希望する連続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ヵ月間の内で、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枠放映。</a:t>
            </a:r>
            <a:endParaRPr kumimoji="1"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放映期間は弊社任意とさせていただきます。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E5E3E1-DFCF-47B6-AC46-712DA301DD51}"/>
              </a:ext>
            </a:extLst>
          </p:cNvPr>
          <p:cNvSpPr txBox="1"/>
          <p:nvPr/>
        </p:nvSpPr>
        <p:spPr>
          <a:xfrm>
            <a:off x="4574465" y="3280724"/>
            <a:ext cx="4921417" cy="353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01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標準売価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80,000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×3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枠：</a:t>
            </a:r>
            <a:r>
              <a:rPr kumimoji="1" lang="en-US" altLang="ja-JP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240,000</a:t>
            </a: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円のところ、</a:t>
            </a:r>
            <a:endParaRPr kumimoji="1"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枠で、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192,000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※20%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割引</a:t>
            </a:r>
            <a:endParaRPr kumimoji="1"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endParaRPr kumimoji="1"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申込締切：希望月の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ヵ月目の第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営業日前まで。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~8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月希望の場合、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申込締切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入稿締切：希望月の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ヵ月目第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週の入稿締切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(5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まで。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~8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月希望の場合、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までに審査済みの素材を入稿。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~7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月希望の場合のみ、締切は上記と異なる。　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申込締切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8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入稿締切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)】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endParaRPr kumimoji="1" lang="en-US" altLang="ja-JP" sz="5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放映期間の希望・指定不可。放映素材は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種のみ。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対象期間は月単位でご指定ください。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放映確定：</a:t>
            </a: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営業日前までに放映日確定ご連絡いたします。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他の割引・キャンペーンとは併用不可。</a:t>
            </a:r>
            <a:endParaRPr kumimoji="1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22041"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上記金額は税別価格です。</a:t>
            </a:r>
          </a:p>
          <a:p>
            <a:pPr defTabSz="422041">
              <a:defRPr/>
            </a:pPr>
            <a:endParaRPr kumimoji="1"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54D91A-8898-5394-00A3-DE5436508A50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７</a:t>
            </a:r>
          </a:p>
        </p:txBody>
      </p:sp>
    </p:spTree>
    <p:extLst>
      <p:ext uri="{BB962C8B-B14F-4D97-AF65-F5344CB8AC3E}">
        <p14:creationId xmlns:p14="http://schemas.microsoft.com/office/powerpoint/2010/main" val="972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23A3E09-4C07-4F12-BBCF-CCFEE5EC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89586"/>
            <a:fld id="{60F2FB7A-2380-4634-96FB-36D334B62A96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</a:rPr>
              <a:pPr defTabSz="389586"/>
              <a:t>11</a:t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游ゴシック Light" panose="020B03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DCC8AE-8FE1-423A-86D1-33AB24B1484B}"/>
              </a:ext>
            </a:extLst>
          </p:cNvPr>
          <p:cNvSpPr/>
          <p:nvPr/>
        </p:nvSpPr>
        <p:spPr>
          <a:xfrm>
            <a:off x="195943" y="967776"/>
            <a:ext cx="87829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9586"/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デジタルサイネージの中でも、連続する柱に複数面設置され、迫力のある展開が可能な「近鉄名古屋アーバンビジョン」。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89586"/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期間限定で、大学・専門学校関係に限り、お得な金額で放映いただけます。オープンキャンパス告知など様々な用途にご活用ください！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911B51-52A0-4770-8095-EF9817A405D2}"/>
              </a:ext>
            </a:extLst>
          </p:cNvPr>
          <p:cNvSpPr txBox="1"/>
          <p:nvPr/>
        </p:nvSpPr>
        <p:spPr bwMode="gray">
          <a:xfrm>
            <a:off x="1550127" y="688016"/>
            <a:ext cx="3414717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422041">
              <a:defRPr/>
            </a:pP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「近鉄名古屋アーバンビジョン 大学・専門学校 特別割」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57CD67-38CC-4E03-BABD-1550E0B4D1FC}"/>
              </a:ext>
            </a:extLst>
          </p:cNvPr>
          <p:cNvSpPr txBox="1"/>
          <p:nvPr/>
        </p:nvSpPr>
        <p:spPr>
          <a:xfrm>
            <a:off x="4603584" y="1782603"/>
            <a:ext cx="4569084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終了分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3B36A2-1C66-47AE-98C8-F80980CA728F}"/>
              </a:ext>
            </a:extLst>
          </p:cNvPr>
          <p:cNvSpPr txBox="1"/>
          <p:nvPr/>
        </p:nvSpPr>
        <p:spPr>
          <a:xfrm>
            <a:off x="4603585" y="2340327"/>
            <a:ext cx="4921417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422041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近鉄名古屋アーバンビジョン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(15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秒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74B22A-5793-43B0-9435-E39E2CF9AF2D}"/>
              </a:ext>
            </a:extLst>
          </p:cNvPr>
          <p:cNvSpPr txBox="1"/>
          <p:nvPr/>
        </p:nvSpPr>
        <p:spPr>
          <a:xfrm>
            <a:off x="4603584" y="2962019"/>
            <a:ext cx="5302415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年度に当媒体に出稿の無い大学・専門学校クライアント様限定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対象期間中に</a:t>
            </a:r>
            <a:r>
              <a:rPr kumimoji="1"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期につき２枠のお申込みで特別割引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枠限定</a:t>
            </a:r>
            <a:endParaRPr kumimoji="1"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6356410-7919-49C3-90F6-EDFC94BE90B2}"/>
              </a:ext>
            </a:extLst>
          </p:cNvPr>
          <p:cNvSpPr txBox="1"/>
          <p:nvPr/>
        </p:nvSpPr>
        <p:spPr>
          <a:xfrm>
            <a:off x="4652224" y="3949284"/>
            <a:ext cx="52537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標準売価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80,000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２枠：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160,000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円のところ、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２枠で、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128,000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※20%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割引</a:t>
            </a:r>
            <a:endParaRPr kumimoji="1"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他の割引・キャンペーンとは併用不可。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22041"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上記金額は税別価格です。</a:t>
            </a:r>
          </a:p>
          <a:p>
            <a:pPr defTabSz="422041">
              <a:defRPr/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フッター プレースホルダー 1">
            <a:extLst>
              <a:ext uri="{FF2B5EF4-FFF2-40B4-BE49-F238E27FC236}">
                <a16:creationId xmlns:a16="http://schemas.microsoft.com/office/drawing/2014/main" id="{1E0B2606-D936-4E84-AC4C-162BA16ACB89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1E8AF28-1A86-4177-937F-FA6F916C9E4E}"/>
              </a:ext>
            </a:extLst>
          </p:cNvPr>
          <p:cNvSpPr txBox="1"/>
          <p:nvPr/>
        </p:nvSpPr>
        <p:spPr bwMode="gray">
          <a:xfrm>
            <a:off x="195943" y="1431540"/>
            <a:ext cx="424678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389586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Picture 40">
            <a:extLst>
              <a:ext uri="{FF2B5EF4-FFF2-40B4-BE49-F238E27FC236}">
                <a16:creationId xmlns:a16="http://schemas.microsoft.com/office/drawing/2014/main" id="{DF0B7AC1-AB1A-4FE2-BE36-5EF472F26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43" y="1782603"/>
            <a:ext cx="4246787" cy="255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52E6D8-6643-4613-B4AE-6815FA39B765}"/>
              </a:ext>
            </a:extLst>
          </p:cNvPr>
          <p:cNvSpPr/>
          <p:nvPr/>
        </p:nvSpPr>
        <p:spPr>
          <a:xfrm>
            <a:off x="195944" y="4342197"/>
            <a:ext cx="1834444" cy="22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73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8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近鉄名古屋アーバンビジョン</a:t>
            </a:r>
            <a:endParaRPr kumimoji="1" lang="ja-JP" altLang="en-US" sz="852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A585A62-EA64-4123-839A-3D5B7314CDFF}"/>
              </a:ext>
            </a:extLst>
          </p:cNvPr>
          <p:cNvSpPr/>
          <p:nvPr/>
        </p:nvSpPr>
        <p:spPr bwMode="gray">
          <a:xfrm>
            <a:off x="4574465" y="1444991"/>
            <a:ext cx="5188380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F4180A9C-FDD1-462F-BBA8-D530558301F8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DCD34B-6FA9-0AD7-5E4B-586D18745C0A}"/>
              </a:ext>
            </a:extLst>
          </p:cNvPr>
          <p:cNvSpPr txBox="1"/>
          <p:nvPr/>
        </p:nvSpPr>
        <p:spPr bwMode="gray">
          <a:xfrm>
            <a:off x="197195" y="688016"/>
            <a:ext cx="135293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</a:t>
            </a: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－２</a:t>
            </a:r>
          </a:p>
        </p:txBody>
      </p:sp>
    </p:spTree>
    <p:extLst>
      <p:ext uri="{BB962C8B-B14F-4D97-AF65-F5344CB8AC3E}">
        <p14:creationId xmlns:p14="http://schemas.microsoft.com/office/powerpoint/2010/main" val="428846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23A3E09-4C07-4F12-BBCF-CCFEE5EC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89586"/>
            <a:fld id="{60F2FB7A-2380-4634-96FB-36D334B62A96}" type="slidenum">
              <a:rPr kumimoji="1" lang="ja-JP" altLang="en-US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</a:rPr>
              <a:pPr defTabSz="389586"/>
              <a:t>12</a:t>
            </a:fld>
            <a:endParaRPr kumimoji="1" lang="ja-JP" altLang="en-US">
              <a:solidFill>
                <a:prstClr val="black"/>
              </a:solidFill>
              <a:latin typeface="Calibri" panose="020F0502020204030204"/>
              <a:ea typeface="游ゴシック Light" panose="020B03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DCC8AE-8FE1-423A-86D1-33AB24B1484B}"/>
              </a:ext>
            </a:extLst>
          </p:cNvPr>
          <p:cNvSpPr/>
          <p:nvPr/>
        </p:nvSpPr>
        <p:spPr>
          <a:xfrm>
            <a:off x="195943" y="964837"/>
            <a:ext cx="78979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9586"/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デジタルサイネージの中でも、連続する柱に複数面設置され、迫力のある展開が可能な「近鉄名古屋アーバンビジョン」。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89586"/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年度にご出稿のない広告主で、対象期間内に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枠以上の複数申込に限り、お得な料金で放映いただけます。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911B51-52A0-4770-8095-EF9817A405D2}"/>
              </a:ext>
            </a:extLst>
          </p:cNvPr>
          <p:cNvSpPr txBox="1"/>
          <p:nvPr/>
        </p:nvSpPr>
        <p:spPr bwMode="gray">
          <a:xfrm>
            <a:off x="1550127" y="688015"/>
            <a:ext cx="3041217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422041">
              <a:defRPr/>
            </a:pP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「近鉄名古屋アーバンビジョン ボリューム特別割」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57CD67-38CC-4E03-BABD-1550E0B4D1FC}"/>
              </a:ext>
            </a:extLst>
          </p:cNvPr>
          <p:cNvSpPr txBox="1"/>
          <p:nvPr/>
        </p:nvSpPr>
        <p:spPr>
          <a:xfrm>
            <a:off x="4603584" y="1875168"/>
            <a:ext cx="4569084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終了分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3B36A2-1C66-47AE-98C8-F80980CA728F}"/>
              </a:ext>
            </a:extLst>
          </p:cNvPr>
          <p:cNvSpPr txBox="1"/>
          <p:nvPr/>
        </p:nvSpPr>
        <p:spPr>
          <a:xfrm>
            <a:off x="4603585" y="2432892"/>
            <a:ext cx="4921417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422041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近鉄名古屋アーバンビジョン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(15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秒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74B22A-5793-43B0-9435-E39E2CF9AF2D}"/>
              </a:ext>
            </a:extLst>
          </p:cNvPr>
          <p:cNvSpPr txBox="1"/>
          <p:nvPr/>
        </p:nvSpPr>
        <p:spPr>
          <a:xfrm>
            <a:off x="4603585" y="2998599"/>
            <a:ext cx="4921417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年度にご出稿のない広告主に限り、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対象期間中に</a:t>
            </a:r>
            <a:r>
              <a:rPr kumimoji="1"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枠以上のお申込みで特別割引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6356410-7919-49C3-90F6-EDFC94BE90B2}"/>
              </a:ext>
            </a:extLst>
          </p:cNvPr>
          <p:cNvSpPr txBox="1"/>
          <p:nvPr/>
        </p:nvSpPr>
        <p:spPr>
          <a:xfrm>
            <a:off x="4623943" y="3828739"/>
            <a:ext cx="4740634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標準売価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80,000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×13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枠の場合：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1,040,000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円のところ、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　　　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特別価格：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910,000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※13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枠以上の場合は、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70,000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枠数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で計算させていただきます。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対象期間中に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枠以上放映の場合のみ。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他の割引・キャンペーンとは併用不可。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22041"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上記金額は税別価格です。</a:t>
            </a:r>
          </a:p>
        </p:txBody>
      </p:sp>
      <p:sp>
        <p:nvSpPr>
          <p:cNvPr id="17" name="フッター プレースホルダー 1">
            <a:extLst>
              <a:ext uri="{FF2B5EF4-FFF2-40B4-BE49-F238E27FC236}">
                <a16:creationId xmlns:a16="http://schemas.microsoft.com/office/drawing/2014/main" id="{EBEE71CD-8051-465D-A808-B75910220CC0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B6EC68-9F1F-463C-ADA0-76B83FF6A4C4}"/>
              </a:ext>
            </a:extLst>
          </p:cNvPr>
          <p:cNvSpPr txBox="1"/>
          <p:nvPr/>
        </p:nvSpPr>
        <p:spPr bwMode="gray">
          <a:xfrm>
            <a:off x="195943" y="1431540"/>
            <a:ext cx="424678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389586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Picture 40">
            <a:extLst>
              <a:ext uri="{FF2B5EF4-FFF2-40B4-BE49-F238E27FC236}">
                <a16:creationId xmlns:a16="http://schemas.microsoft.com/office/drawing/2014/main" id="{C730861C-5E4E-4AC8-A4F7-979CBCCD9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43" y="1782603"/>
            <a:ext cx="4246787" cy="255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E99762-F349-4506-B24B-5E56A3A07F62}"/>
              </a:ext>
            </a:extLst>
          </p:cNvPr>
          <p:cNvSpPr/>
          <p:nvPr/>
        </p:nvSpPr>
        <p:spPr>
          <a:xfrm>
            <a:off x="195944" y="4342197"/>
            <a:ext cx="1834444" cy="22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73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8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近鉄名古屋アーバンビジョン</a:t>
            </a:r>
            <a:endParaRPr kumimoji="1" lang="ja-JP" altLang="en-US" sz="852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8A2A821-2A75-4E99-A9B9-51B2E3122644}"/>
              </a:ext>
            </a:extLst>
          </p:cNvPr>
          <p:cNvSpPr/>
          <p:nvPr/>
        </p:nvSpPr>
        <p:spPr bwMode="gray">
          <a:xfrm>
            <a:off x="4574465" y="1444991"/>
            <a:ext cx="5188380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F7ECDEA-BB2B-457F-ACD7-6B0CDB63BC3F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4AA31B-9361-0728-2A79-8445A6DC327B}"/>
              </a:ext>
            </a:extLst>
          </p:cNvPr>
          <p:cNvSpPr txBox="1"/>
          <p:nvPr/>
        </p:nvSpPr>
        <p:spPr bwMode="gray">
          <a:xfrm>
            <a:off x="197195" y="688016"/>
            <a:ext cx="135293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</a:t>
            </a: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－３</a:t>
            </a:r>
          </a:p>
        </p:txBody>
      </p:sp>
    </p:spTree>
    <p:extLst>
      <p:ext uri="{BB962C8B-B14F-4D97-AF65-F5344CB8AC3E}">
        <p14:creationId xmlns:p14="http://schemas.microsoft.com/office/powerpoint/2010/main" val="73918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3717D4-A263-4F9D-9AE8-30AED08B1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42">
            <a:extLst>
              <a:ext uri="{FF2B5EF4-FFF2-40B4-BE49-F238E27FC236}">
                <a16:creationId xmlns:a16="http://schemas.microsoft.com/office/drawing/2014/main" id="{4EC9E130-B913-4B70-8D34-2A89215BF3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6688" y="1041540"/>
            <a:ext cx="9515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対象駅のサインボード販売について、特別に掲出開始から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年間分を割引します。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B713BC-D8DF-49F5-9B60-BE18827EFCF1}"/>
              </a:ext>
            </a:extLst>
          </p:cNvPr>
          <p:cNvSpPr/>
          <p:nvPr/>
        </p:nvSpPr>
        <p:spPr bwMode="gray">
          <a:xfrm>
            <a:off x="166688" y="1484465"/>
            <a:ext cx="3944044" cy="212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サインボードイメージ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06EC5A-1610-4412-8923-01E8E10AF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8" y="1842188"/>
            <a:ext cx="3943120" cy="23793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106E7F-8669-4EAF-9D2C-CC4792A1ED05}"/>
              </a:ext>
            </a:extLst>
          </p:cNvPr>
          <p:cNvSpPr txBox="1"/>
          <p:nvPr/>
        </p:nvSpPr>
        <p:spPr>
          <a:xfrm>
            <a:off x="4331775" y="1842188"/>
            <a:ext cx="4949841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44083">
              <a:spcAft>
                <a:spcPts val="462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継続延長</a:t>
            </a:r>
            <a:endParaRPr kumimoji="1" lang="en-US" altLang="ja-JP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844083">
              <a:spcAft>
                <a:spcPts val="462"/>
              </a:spcAft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実施中～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申込分対象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844083">
              <a:spcAft>
                <a:spcPts val="462"/>
              </a:spcAft>
              <a:defRPr/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A38A1C-9765-4809-BBD5-EAFF252E47A2}"/>
              </a:ext>
            </a:extLst>
          </p:cNvPr>
          <p:cNvSpPr txBox="1"/>
          <p:nvPr/>
        </p:nvSpPr>
        <p:spPr>
          <a:xfrm>
            <a:off x="4331774" y="2530441"/>
            <a:ext cx="5574225" cy="134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対象媒体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名古屋エリアサインボード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近鉄名古屋［一部除外有］、近鉄蟹江、富吉、近鉄弥富、益生、伊勢朝日、阿倉川、塩浜、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伊勢若松、白子、津新町、菰野、伊勢中川、松阪、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明星、五十鈴川、鵜方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ベンチ・時計タイアップ・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AED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・ダストボックス除く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49612-6165-4E97-8EE3-4F995279CAD9}"/>
              </a:ext>
            </a:extLst>
          </p:cNvPr>
          <p:cNvSpPr txBox="1"/>
          <p:nvPr/>
        </p:nvSpPr>
        <p:spPr>
          <a:xfrm>
            <a:off x="4331775" y="3946983"/>
            <a:ext cx="4949841" cy="221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【CP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料金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	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対象看板について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		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標準売価から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OFF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３期目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(2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年目以降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からは通常料金となります。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同駅で申込済みの場合は買い替え不可。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他のキャンペーンとは併用不可。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057F4B-9599-4B4F-AC74-7FE9EF4DC95E}"/>
              </a:ext>
            </a:extLst>
          </p:cNvPr>
          <p:cNvSpPr/>
          <p:nvPr/>
        </p:nvSpPr>
        <p:spPr bwMode="gray">
          <a:xfrm>
            <a:off x="4331775" y="1484465"/>
            <a:ext cx="5517768" cy="212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77864-3C5F-4AB8-A026-701AE9192E6C}"/>
              </a:ext>
            </a:extLst>
          </p:cNvPr>
          <p:cNvSpPr txBox="1"/>
          <p:nvPr/>
        </p:nvSpPr>
        <p:spPr bwMode="gray">
          <a:xfrm>
            <a:off x="1330553" y="688015"/>
            <a:ext cx="234230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「近鉄サインボード特別キャンペーン」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フッター プレースホルダー 1">
            <a:extLst>
              <a:ext uri="{FF2B5EF4-FFF2-40B4-BE49-F238E27FC236}">
                <a16:creationId xmlns:a16="http://schemas.microsoft.com/office/drawing/2014/main" id="{5969289C-E613-4375-AAB2-F40FE04FF6BF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6B7A02C-45F9-4419-8CEF-A62384D71E87}"/>
              </a:ext>
            </a:extLst>
          </p:cNvPr>
          <p:cNvSpPr/>
          <p:nvPr/>
        </p:nvSpPr>
        <p:spPr>
          <a:xfrm>
            <a:off x="9052729" y="692461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F2F1DA-CB14-6D7C-9812-021E50BCB71D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</a:t>
            </a: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16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F652303-3C39-43B4-B1DD-D929CCD86175}"/>
              </a:ext>
            </a:extLst>
          </p:cNvPr>
          <p:cNvGrpSpPr/>
          <p:nvPr/>
        </p:nvGrpSpPr>
        <p:grpSpPr>
          <a:xfrm>
            <a:off x="182366" y="1802437"/>
            <a:ext cx="2276005" cy="2381519"/>
            <a:chOff x="1435661" y="641975"/>
            <a:chExt cx="5327090" cy="5574050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86217029-9FF4-4CE3-9CCB-8A53840DC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5661" y="641975"/>
              <a:ext cx="5327090" cy="5574050"/>
            </a:xfrm>
            <a:prstGeom prst="rect">
              <a:avLst/>
            </a:prstGeom>
          </p:spPr>
        </p:pic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F84BD367-ED7A-4891-ADD2-9F564C8E5388}"/>
                </a:ext>
              </a:extLst>
            </p:cNvPr>
            <p:cNvSpPr/>
            <p:nvPr/>
          </p:nvSpPr>
          <p:spPr>
            <a:xfrm>
              <a:off x="3767667" y="1871133"/>
              <a:ext cx="1121833" cy="2531534"/>
            </a:xfrm>
            <a:custGeom>
              <a:avLst/>
              <a:gdLst>
                <a:gd name="connsiteX0" fmla="*/ 0 w 1121833"/>
                <a:gd name="connsiteY0" fmla="*/ 0 h 2531534"/>
                <a:gd name="connsiteX1" fmla="*/ 1075266 w 1121833"/>
                <a:gd name="connsiteY1" fmla="*/ 76200 h 2531534"/>
                <a:gd name="connsiteX2" fmla="*/ 1121833 w 1121833"/>
                <a:gd name="connsiteY2" fmla="*/ 2429934 h 2531534"/>
                <a:gd name="connsiteX3" fmla="*/ 67733 w 1121833"/>
                <a:gd name="connsiteY3" fmla="*/ 2531534 h 2531534"/>
                <a:gd name="connsiteX4" fmla="*/ 0 w 1121833"/>
                <a:gd name="connsiteY4" fmla="*/ 0 h 253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33" h="2531534">
                  <a:moveTo>
                    <a:pt x="0" y="0"/>
                  </a:moveTo>
                  <a:lnTo>
                    <a:pt x="1075266" y="76200"/>
                  </a:lnTo>
                  <a:lnTo>
                    <a:pt x="1121833" y="2429934"/>
                  </a:lnTo>
                  <a:lnTo>
                    <a:pt x="67733" y="2531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263FE3B-286D-4DB8-B99C-81002E9F270E}"/>
                </a:ext>
              </a:extLst>
            </p:cNvPr>
            <p:cNvSpPr/>
            <p:nvPr/>
          </p:nvSpPr>
          <p:spPr>
            <a:xfrm>
              <a:off x="3696774" y="3097192"/>
              <a:ext cx="1315468" cy="123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KINTETSU</a:t>
              </a:r>
              <a:r>
                <a:rPr kumimoji="1" lang="ja-JP" altLang="en-US" sz="6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 </a:t>
              </a:r>
              <a:r>
                <a:rPr kumimoji="1" lang="en-US" altLang="ja-JP" sz="6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MEDIA</a:t>
              </a:r>
              <a:endParaRPr kumimoji="1" lang="ja-JP" altLang="en-US" sz="600" b="1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3717D4-A263-4F9D-9AE8-30AED08B1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テキスト ボックス 42">
            <a:extLst>
              <a:ext uri="{FF2B5EF4-FFF2-40B4-BE49-F238E27FC236}">
                <a16:creationId xmlns:a16="http://schemas.microsoft.com/office/drawing/2014/main" id="{4EC9E130-B913-4B70-8D34-2A89215BF3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6688" y="1041540"/>
            <a:ext cx="9515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広告主で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面以上同時申込の場合の割引キャンペーンです。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年以上のご契約でご契約から最初の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期を半額とさせていただきます。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B713BC-D8DF-49F5-9B60-BE18827EFCF1}"/>
              </a:ext>
            </a:extLst>
          </p:cNvPr>
          <p:cNvSpPr/>
          <p:nvPr/>
        </p:nvSpPr>
        <p:spPr bwMode="gray">
          <a:xfrm>
            <a:off x="182817" y="1484465"/>
            <a:ext cx="4551108" cy="212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サインボードイメージ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106E7F-8669-4EAF-9D2C-CC4792A1ED05}"/>
              </a:ext>
            </a:extLst>
          </p:cNvPr>
          <p:cNvSpPr txBox="1"/>
          <p:nvPr/>
        </p:nvSpPr>
        <p:spPr>
          <a:xfrm>
            <a:off x="4872273" y="1842188"/>
            <a:ext cx="4949841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44083">
              <a:spcAft>
                <a:spcPts val="462"/>
              </a:spcAft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lvl="0" defTabSz="844083">
              <a:spcAft>
                <a:spcPts val="462"/>
              </a:spcAft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実施中～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申込分対象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844083">
              <a:spcAft>
                <a:spcPts val="462"/>
              </a:spcAft>
              <a:defRPr/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A38A1C-9765-4809-BBD5-EAFF252E47A2}"/>
              </a:ext>
            </a:extLst>
          </p:cNvPr>
          <p:cNvSpPr txBox="1"/>
          <p:nvPr/>
        </p:nvSpPr>
        <p:spPr>
          <a:xfrm>
            <a:off x="4872273" y="2412264"/>
            <a:ext cx="5033727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対象媒体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名古屋エリアサインボード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49612-6165-4E97-8EE3-4F995279CAD9}"/>
              </a:ext>
            </a:extLst>
          </p:cNvPr>
          <p:cNvSpPr txBox="1"/>
          <p:nvPr/>
        </p:nvSpPr>
        <p:spPr>
          <a:xfrm>
            <a:off x="4872273" y="3909866"/>
            <a:ext cx="494984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【CP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料金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上記の対象条件前提で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面とも最初の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期標準売価から</a:t>
            </a:r>
            <a:r>
              <a:rPr kumimoji="1"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OFF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期目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(7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ヵ月目以降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からは通常料金となります。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設置申請による新設看板は対象外です。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同駅で申込済みの場合は買い替え不可。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他のキャンペーンとは併用不可。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lvl="0" defTabSz="844083">
              <a:spcAft>
                <a:spcPts val="462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一部対象外の枠があります。詳細はお問合せください。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057F4B-9599-4B4F-AC74-7FE9EF4DC95E}"/>
              </a:ext>
            </a:extLst>
          </p:cNvPr>
          <p:cNvSpPr/>
          <p:nvPr/>
        </p:nvSpPr>
        <p:spPr bwMode="gray">
          <a:xfrm>
            <a:off x="4872273" y="1484465"/>
            <a:ext cx="4949841" cy="212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77864-3C5F-4AB8-A026-701AE9192E6C}"/>
              </a:ext>
            </a:extLst>
          </p:cNvPr>
          <p:cNvSpPr txBox="1"/>
          <p:nvPr/>
        </p:nvSpPr>
        <p:spPr bwMode="gray">
          <a:xfrm>
            <a:off x="1320368" y="687339"/>
            <a:ext cx="243688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「近鉄サインボード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複数面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キャンペーン」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フッター プレースホルダー 1">
            <a:extLst>
              <a:ext uri="{FF2B5EF4-FFF2-40B4-BE49-F238E27FC236}">
                <a16:creationId xmlns:a16="http://schemas.microsoft.com/office/drawing/2014/main" id="{5969289C-E613-4375-AAB2-F40FE04FF6BF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D6203F-9E8B-475C-AB59-FEAF8DD64FD4}"/>
              </a:ext>
            </a:extLst>
          </p:cNvPr>
          <p:cNvSpPr txBox="1"/>
          <p:nvPr/>
        </p:nvSpPr>
        <p:spPr>
          <a:xfrm>
            <a:off x="4872273" y="3044994"/>
            <a:ext cx="5033727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対象条件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近鉄サインボード合計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面以上、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(2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以上のご掲出について同時申込の場合、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掲出開始から最初の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期について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50%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割引とさせていただきます。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1" name="テキスト ボックス 42">
            <a:extLst>
              <a:ext uri="{FF2B5EF4-FFF2-40B4-BE49-F238E27FC236}">
                <a16:creationId xmlns:a16="http://schemas.microsoft.com/office/drawing/2014/main" id="{0A8276D4-B22D-49CD-9038-E66EB56B33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20810" y="1475320"/>
            <a:ext cx="15625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1916816-1255-4D04-86E3-45858F39EB08}"/>
              </a:ext>
            </a:extLst>
          </p:cNvPr>
          <p:cNvGrpSpPr/>
          <p:nvPr/>
        </p:nvGrpSpPr>
        <p:grpSpPr>
          <a:xfrm>
            <a:off x="2276475" y="3048000"/>
            <a:ext cx="2457450" cy="2116337"/>
            <a:chOff x="2276475" y="3048000"/>
            <a:chExt cx="2457450" cy="211633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40D1243-C984-495F-881C-B8CE90755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6475" y="3048000"/>
              <a:ext cx="2457450" cy="2116337"/>
            </a:xfrm>
            <a:prstGeom prst="rect">
              <a:avLst/>
            </a:prstGeom>
          </p:spPr>
        </p:pic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FBF8414-7C97-4D42-8DFB-20EA07E1A930}"/>
                </a:ext>
              </a:extLst>
            </p:cNvPr>
            <p:cNvSpPr/>
            <p:nvPr/>
          </p:nvSpPr>
          <p:spPr>
            <a:xfrm>
              <a:off x="2999697" y="3740046"/>
              <a:ext cx="973602" cy="691663"/>
            </a:xfrm>
            <a:custGeom>
              <a:avLst/>
              <a:gdLst>
                <a:gd name="connsiteX0" fmla="*/ 20053 w 1925053"/>
                <a:gd name="connsiteY0" fmla="*/ 8021 h 1367589"/>
                <a:gd name="connsiteX1" fmla="*/ 1925053 w 1925053"/>
                <a:gd name="connsiteY1" fmla="*/ 0 h 1367589"/>
                <a:gd name="connsiteX2" fmla="*/ 1876926 w 1925053"/>
                <a:gd name="connsiteY2" fmla="*/ 1367589 h 1367589"/>
                <a:gd name="connsiteX3" fmla="*/ 0 w 1925053"/>
                <a:gd name="connsiteY3" fmla="*/ 1315452 h 1367589"/>
                <a:gd name="connsiteX4" fmla="*/ 20053 w 1925053"/>
                <a:gd name="connsiteY4" fmla="*/ 8021 h 136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053" h="1367589">
                  <a:moveTo>
                    <a:pt x="20053" y="8021"/>
                  </a:moveTo>
                  <a:lnTo>
                    <a:pt x="1925053" y="0"/>
                  </a:lnTo>
                  <a:lnTo>
                    <a:pt x="1876926" y="1367589"/>
                  </a:lnTo>
                  <a:lnTo>
                    <a:pt x="0" y="1315452"/>
                  </a:lnTo>
                  <a:lnTo>
                    <a:pt x="20053" y="80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E6B54A6F-A9D9-4086-985D-163D1388214F}"/>
                </a:ext>
              </a:extLst>
            </p:cNvPr>
            <p:cNvSpPr/>
            <p:nvPr/>
          </p:nvSpPr>
          <p:spPr>
            <a:xfrm>
              <a:off x="2870146" y="4033810"/>
              <a:ext cx="1195312" cy="111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KINTETSU</a:t>
              </a:r>
              <a:r>
                <a:rPr kumimoji="1" lang="ja-JP" altLang="en-US" sz="8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 </a:t>
              </a:r>
              <a:r>
                <a:rPr kumimoji="1" lang="en-US" altLang="ja-JP" sz="8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MEDIA</a:t>
              </a:r>
              <a:endParaRPr kumimoji="1" lang="ja-JP" altLang="en-US" sz="800" b="1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7DF8C32-5835-41A6-9CCE-15C2912B28E8}"/>
              </a:ext>
            </a:extLst>
          </p:cNvPr>
          <p:cNvGrpSpPr/>
          <p:nvPr/>
        </p:nvGrpSpPr>
        <p:grpSpPr>
          <a:xfrm>
            <a:off x="166687" y="4754963"/>
            <a:ext cx="2608765" cy="1956573"/>
            <a:chOff x="1757779" y="3297289"/>
            <a:chExt cx="2386870" cy="179015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C76DDAE-CB43-4336-AE3D-8BA50293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7779" y="3297289"/>
              <a:ext cx="2386870" cy="1790152"/>
            </a:xfrm>
            <a:prstGeom prst="rect">
              <a:avLst/>
            </a:prstGeom>
          </p:spPr>
        </p:pic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D9B5FCA-BA72-4BCC-AA45-EAB4947BA024}"/>
                </a:ext>
              </a:extLst>
            </p:cNvPr>
            <p:cNvSpPr/>
            <p:nvPr/>
          </p:nvSpPr>
          <p:spPr>
            <a:xfrm>
              <a:off x="2573438" y="3458901"/>
              <a:ext cx="734992" cy="1074517"/>
            </a:xfrm>
            <a:custGeom>
              <a:avLst/>
              <a:gdLst>
                <a:gd name="connsiteX0" fmla="*/ 0 w 734992"/>
                <a:gd name="connsiteY0" fmla="*/ 0 h 1074517"/>
                <a:gd name="connsiteX1" fmla="*/ 734992 w 734992"/>
                <a:gd name="connsiteY1" fmla="*/ 13504 h 1074517"/>
                <a:gd name="connsiteX2" fmla="*/ 707985 w 734992"/>
                <a:gd name="connsiteY2" fmla="*/ 1074517 h 1074517"/>
                <a:gd name="connsiteX3" fmla="*/ 9646 w 734992"/>
                <a:gd name="connsiteY3" fmla="*/ 1061013 h 1074517"/>
                <a:gd name="connsiteX4" fmla="*/ 0 w 734992"/>
                <a:gd name="connsiteY4" fmla="*/ 0 h 10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92" h="1074517">
                  <a:moveTo>
                    <a:pt x="0" y="0"/>
                  </a:moveTo>
                  <a:lnTo>
                    <a:pt x="734992" y="13504"/>
                  </a:lnTo>
                  <a:lnTo>
                    <a:pt x="707985" y="1074517"/>
                  </a:lnTo>
                  <a:lnTo>
                    <a:pt x="9646" y="1061013"/>
                  </a:lnTo>
                  <a:cubicBezTo>
                    <a:pt x="8360" y="707342"/>
                    <a:pt x="7073" y="3536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1A81784-2B56-4AE3-AFAF-808FDEEF5633}"/>
                </a:ext>
              </a:extLst>
            </p:cNvPr>
            <p:cNvSpPr/>
            <p:nvPr/>
          </p:nvSpPr>
          <p:spPr>
            <a:xfrm>
              <a:off x="2534338" y="3940263"/>
              <a:ext cx="816415" cy="111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KINTETSU</a:t>
              </a:r>
              <a:r>
                <a:rPr kumimoji="1" lang="ja-JP" altLang="en-US" sz="6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 </a:t>
              </a:r>
              <a:r>
                <a:rPr kumimoji="1" lang="en-US" altLang="ja-JP" sz="6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MEDIA</a:t>
              </a:r>
              <a:endParaRPr kumimoji="1" lang="ja-JP" altLang="en-US" sz="600" b="1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30" name="楕円 29">
            <a:extLst>
              <a:ext uri="{FF2B5EF4-FFF2-40B4-BE49-F238E27FC236}">
                <a16:creationId xmlns:a16="http://schemas.microsoft.com/office/drawing/2014/main" id="{DD549B6E-92D1-4ED0-8ADC-1E8A43F4D9A8}"/>
              </a:ext>
            </a:extLst>
          </p:cNvPr>
          <p:cNvSpPr/>
          <p:nvPr/>
        </p:nvSpPr>
        <p:spPr>
          <a:xfrm>
            <a:off x="9052729" y="692461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DDF3F7F-728C-7E3F-7A3A-DB157D078E27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</a:t>
            </a: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67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CAFF85-6E58-47DB-9E42-AD54414E6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63E067C-2302-43F0-8ADD-ED58F56BC581}"/>
              </a:ext>
            </a:extLst>
          </p:cNvPr>
          <p:cNvGrpSpPr/>
          <p:nvPr/>
        </p:nvGrpSpPr>
        <p:grpSpPr>
          <a:xfrm>
            <a:off x="407242" y="5006891"/>
            <a:ext cx="6731588" cy="1136788"/>
            <a:chOff x="104021" y="3862418"/>
            <a:chExt cx="6731588" cy="1136788"/>
          </a:xfrm>
        </p:grpSpPr>
        <p:sp>
          <p:nvSpPr>
            <p:cNvPr id="4" name="テキスト ボックス 8">
              <a:extLst>
                <a:ext uri="{FF2B5EF4-FFF2-40B4-BE49-F238E27FC236}">
                  <a16:creationId xmlns:a16="http://schemas.microsoft.com/office/drawing/2014/main" id="{3EF9C902-D9EC-47F1-B3DF-3E6C833CC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534" y="3862418"/>
              <a:ext cx="669607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※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キャンペーンの併用はできません。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※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既に決定している申込をキャンセルして、キャンペーンでの再申込はできません。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BAA6873-91A1-4571-B234-4D5A0537599E}"/>
                </a:ext>
              </a:extLst>
            </p:cNvPr>
            <p:cNvSpPr/>
            <p:nvPr/>
          </p:nvSpPr>
          <p:spPr>
            <a:xfrm>
              <a:off x="407242" y="4752986"/>
              <a:ext cx="746856" cy="246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申込受付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5CBF746-9381-43DA-8139-D415364E1CC5}"/>
                </a:ext>
              </a:extLst>
            </p:cNvPr>
            <p:cNvSpPr/>
            <p:nvPr/>
          </p:nvSpPr>
          <p:spPr>
            <a:xfrm>
              <a:off x="104021" y="4375341"/>
              <a:ext cx="378109" cy="238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※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03F1FD8A-11AC-43CA-8C12-5BCD3F22D14E}"/>
                </a:ext>
              </a:extLst>
            </p:cNvPr>
            <p:cNvSpPr/>
            <p:nvPr/>
          </p:nvSpPr>
          <p:spPr>
            <a:xfrm>
              <a:off x="1154098" y="4767660"/>
              <a:ext cx="1521891" cy="231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…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申込受付期間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473B5C3-A83E-40ED-BDD2-F7552710D16B}"/>
                </a:ext>
              </a:extLst>
            </p:cNvPr>
            <p:cNvSpPr/>
            <p:nvPr/>
          </p:nvSpPr>
          <p:spPr>
            <a:xfrm>
              <a:off x="1154098" y="4405298"/>
              <a:ext cx="1278384" cy="209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…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掲出対象期間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1C85BCB-77A1-449D-B813-B4440328BFBF}"/>
                </a:ext>
              </a:extLst>
            </p:cNvPr>
            <p:cNvSpPr/>
            <p:nvPr/>
          </p:nvSpPr>
          <p:spPr>
            <a:xfrm>
              <a:off x="407242" y="4375341"/>
              <a:ext cx="746856" cy="238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AEC16911-4838-4B76-9A0D-8D72F4FDD8D8}"/>
              </a:ext>
            </a:extLst>
          </p:cNvPr>
          <p:cNvSpPr txBox="1">
            <a:spLocks/>
          </p:cNvSpPr>
          <p:nvPr/>
        </p:nvSpPr>
        <p:spPr>
          <a:xfrm>
            <a:off x="104022" y="52824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年度上期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キャンペーン一覧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4803C5-F209-43E3-99CC-E24CB724695D}"/>
              </a:ext>
            </a:extLst>
          </p:cNvPr>
          <p:cNvSpPr txBox="1"/>
          <p:nvPr/>
        </p:nvSpPr>
        <p:spPr bwMode="gray">
          <a:xfrm>
            <a:off x="3779886" y="99589"/>
            <a:ext cx="13773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2022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</a:t>
            </a: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8B583435-D606-41B6-A992-0EF3BC143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38296"/>
              </p:ext>
            </p:extLst>
          </p:nvPr>
        </p:nvGraphicFramePr>
        <p:xfrm>
          <a:off x="407242" y="954756"/>
          <a:ext cx="9066959" cy="3806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431">
                  <a:extLst>
                    <a:ext uri="{9D8B030D-6E8A-4147-A177-3AD203B41FA5}">
                      <a16:colId xmlns:a16="http://schemas.microsoft.com/office/drawing/2014/main" val="2732701716"/>
                    </a:ext>
                  </a:extLst>
                </a:gridCol>
                <a:gridCol w="716431">
                  <a:extLst>
                    <a:ext uri="{9D8B030D-6E8A-4147-A177-3AD203B41FA5}">
                      <a16:colId xmlns:a16="http://schemas.microsoft.com/office/drawing/2014/main" val="3443841302"/>
                    </a:ext>
                  </a:extLst>
                </a:gridCol>
                <a:gridCol w="716431">
                  <a:extLst>
                    <a:ext uri="{9D8B030D-6E8A-4147-A177-3AD203B41FA5}">
                      <a16:colId xmlns:a16="http://schemas.microsoft.com/office/drawing/2014/main" val="1391040568"/>
                    </a:ext>
                  </a:extLst>
                </a:gridCol>
                <a:gridCol w="716431">
                  <a:extLst>
                    <a:ext uri="{9D8B030D-6E8A-4147-A177-3AD203B41FA5}">
                      <a16:colId xmlns:a16="http://schemas.microsoft.com/office/drawing/2014/main" val="603838768"/>
                    </a:ext>
                  </a:extLst>
                </a:gridCol>
              </a:tblGrid>
              <a:tr h="2250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キャンペーン名</a:t>
                      </a:r>
                    </a:p>
                  </a:txBody>
                  <a:tcPr marL="84407" marR="84407" marT="42194" marB="42194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41" marR="91441" marT="45737" marB="4573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84407" marR="84407" marT="42194" marB="421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84407" marR="84407" marT="42194" marB="421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84407" marR="84407" marT="42194" marB="4219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900" b="1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84407" marR="84407" marT="42194" marB="4219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50"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名古屋地区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１．近鉄中づりポスター　特別割引キャンペーン</a:t>
                      </a: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92182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ja-JP" altLang="en-US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２．近鉄中</a:t>
                      </a:r>
                      <a:r>
                        <a:rPr lang="ja-JP" altLang="en-US" sz="900" b="0" dirty="0" err="1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づり</a:t>
                      </a:r>
                      <a:r>
                        <a:rPr lang="ja-JP" altLang="en-US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ポスター　出版社特別割引</a:t>
                      </a: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4496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２－２．近鉄中</a:t>
                      </a:r>
                      <a:r>
                        <a:rPr kumimoji="1" lang="ja-JP" alt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づり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ポスター　大学特別割引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55986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２－３．近鉄中</a:t>
                      </a:r>
                      <a:r>
                        <a:rPr kumimoji="1" lang="ja-JP" alt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づり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ポスター　飲料メーカー割引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70040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ja-JP" altLang="en-US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３．ドア上ポスター長期割引キャンペーン</a:t>
                      </a: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22931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ja-JP" altLang="en-US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４．車内ステッカーキャンペーン</a:t>
                      </a: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533468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５．近鉄名古屋ストリートジャック ポスタープラン</a:t>
                      </a:r>
                      <a:endParaRPr lang="en-US" altLang="ja-JP" sz="900" b="0" dirty="0">
                        <a:solidFill>
                          <a:prstClr val="black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08838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ja-JP" altLang="en-US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６．駅ばりセット・チョイス　ボリュームアップ</a:t>
                      </a:r>
                      <a:r>
                        <a:rPr lang="en-US" altLang="ja-JP" sz="900" b="0" dirty="0">
                          <a:solidFill>
                            <a:prstClr val="black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CP</a:t>
                      </a: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3781"/>
                  </a:ext>
                </a:extLst>
              </a:tr>
              <a:tr h="2704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７．近鉄名古屋アーバンビジョン 期間限定！特別スポット放映</a:t>
                      </a:r>
                      <a:endParaRPr lang="en-US" altLang="ja-JP" sz="900" b="0" dirty="0">
                        <a:solidFill>
                          <a:prstClr val="black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98964"/>
                  </a:ext>
                </a:extLst>
              </a:tr>
              <a:tr h="2867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ja-JP" altLang="en-US" sz="900" b="0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７－２．近鉄名古屋アーバンビジョン　大学・専門学校特別割</a:t>
                      </a:r>
                      <a:endParaRPr kumimoji="0" lang="en-US" altLang="ja-JP" sz="900" b="0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39518"/>
                  </a:ext>
                </a:extLst>
              </a:tr>
              <a:tr h="2867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ja-JP" altLang="en-US" sz="900" b="0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７－３．近鉄名古屋アーバンビジョン　ボリューム特別割</a:t>
                      </a:r>
                      <a:endParaRPr kumimoji="0" lang="en-US" altLang="ja-JP" sz="900" b="0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70894"/>
                  </a:ext>
                </a:extLst>
              </a:tr>
              <a:tr h="2867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ja-JP" altLang="en-US" sz="900" b="0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８．</a:t>
                      </a:r>
                      <a:r>
                        <a:rPr lang="ja-JP" altLang="en-US" sz="900" b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近鉄サインボード特別キャンペーン</a:t>
                      </a:r>
                      <a:endParaRPr kumimoji="0" lang="en-US" altLang="ja-JP" sz="900" b="0" strike="sng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72250"/>
                  </a:ext>
                </a:extLst>
              </a:tr>
              <a:tr h="2867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ja-JP" altLang="en-US" sz="900" b="0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９．近鉄サインボード複数面キャンペーン</a:t>
                      </a:r>
                      <a:endParaRPr kumimoji="0" lang="en-US" altLang="ja-JP" sz="900" b="0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9813" marR="129813" marT="64887" marB="6488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申込受付</a:t>
                      </a:r>
                    </a:p>
                  </a:txBody>
                  <a:tcPr marL="84407" marR="84407" marT="42194" marB="421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83431"/>
                  </a:ext>
                </a:extLst>
              </a:tr>
            </a:tbl>
          </a:graphicData>
        </a:graphic>
      </p:graphicFrame>
      <p:sp>
        <p:nvSpPr>
          <p:cNvPr id="22" name="楕円 21">
            <a:extLst>
              <a:ext uri="{FF2B5EF4-FFF2-40B4-BE49-F238E27FC236}">
                <a16:creationId xmlns:a16="http://schemas.microsoft.com/office/drawing/2014/main" id="{924E5689-2F31-4DA9-8CA0-701BE30C9E9F}"/>
              </a:ext>
            </a:extLst>
          </p:cNvPr>
          <p:cNvSpPr/>
          <p:nvPr/>
        </p:nvSpPr>
        <p:spPr>
          <a:xfrm>
            <a:off x="5144738" y="1727590"/>
            <a:ext cx="268597" cy="268597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8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75DC190-9DA6-4F35-83FF-42759840B584}"/>
              </a:ext>
            </a:extLst>
          </p:cNvPr>
          <p:cNvSpPr/>
          <p:nvPr/>
        </p:nvSpPr>
        <p:spPr>
          <a:xfrm>
            <a:off x="5144738" y="1996790"/>
            <a:ext cx="268597" cy="268597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8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2E3ADDEE-64EC-4553-BB0C-F08C008B2BC5}"/>
              </a:ext>
            </a:extLst>
          </p:cNvPr>
          <p:cNvSpPr/>
          <p:nvPr/>
        </p:nvSpPr>
        <p:spPr>
          <a:xfrm>
            <a:off x="5144738" y="3618381"/>
            <a:ext cx="268597" cy="268597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8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867A1AB-DBD9-41B0-84D6-9B867D2D49FC}"/>
              </a:ext>
            </a:extLst>
          </p:cNvPr>
          <p:cNvSpPr/>
          <p:nvPr/>
        </p:nvSpPr>
        <p:spPr>
          <a:xfrm>
            <a:off x="5144738" y="3929419"/>
            <a:ext cx="268597" cy="268597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8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</p:spTree>
    <p:extLst>
      <p:ext uri="{BB962C8B-B14F-4D97-AF65-F5344CB8AC3E}">
        <p14:creationId xmlns:p14="http://schemas.microsoft.com/office/powerpoint/2010/main" val="270638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0241C1-BEB4-437D-82D6-0D892966B56E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94133E-6123-40F4-9C81-F0BB0EA3E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7FAD97-7A70-4E74-8D41-0D44F9EF70F5}"/>
              </a:ext>
            </a:extLst>
          </p:cNvPr>
          <p:cNvSpPr txBox="1"/>
          <p:nvPr/>
        </p:nvSpPr>
        <p:spPr bwMode="gray">
          <a:xfrm>
            <a:off x="1330553" y="686909"/>
            <a:ext cx="2989558" cy="26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「近鉄中</a:t>
            </a:r>
            <a:r>
              <a:rPr lang="ja-JP" altLang="en-US" sz="1100" b="1" dirty="0" err="1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ポスター初めてお帰り感謝割り」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F05AC0-4644-4172-A77D-D7DCE95FE29C}"/>
              </a:ext>
            </a:extLst>
          </p:cNvPr>
          <p:cNvSpPr/>
          <p:nvPr/>
        </p:nvSpPr>
        <p:spPr>
          <a:xfrm>
            <a:off x="182817" y="990310"/>
            <a:ext cx="8901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中吊セブンを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期料金で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期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(2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、両面、または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で掲出できる大変お得なキャンペーンです。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4">
            <a:extLst>
              <a:ext uri="{FF2B5EF4-FFF2-40B4-BE49-F238E27FC236}">
                <a16:creationId xmlns:a16="http://schemas.microsoft.com/office/drawing/2014/main" id="{C4EE4E2A-5E13-4068-95A2-6502750F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4051735"/>
            <a:ext cx="3849217" cy="14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5">
            <a:extLst>
              <a:ext uri="{FF2B5EF4-FFF2-40B4-BE49-F238E27FC236}">
                <a16:creationId xmlns:a16="http://schemas.microsoft.com/office/drawing/2014/main" id="{30E979FB-2C19-46E5-9322-98C342D9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1875061"/>
            <a:ext cx="3844630" cy="20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2FC611-EBEF-45FE-BBF7-E83FA6A766D5}"/>
              </a:ext>
            </a:extLst>
          </p:cNvPr>
          <p:cNvSpPr txBox="1"/>
          <p:nvPr/>
        </p:nvSpPr>
        <p:spPr bwMode="gray">
          <a:xfrm>
            <a:off x="182817" y="1488740"/>
            <a:ext cx="3854491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3D01F0-F7FB-42EB-8702-5B1C4F072777}"/>
              </a:ext>
            </a:extLst>
          </p:cNvPr>
          <p:cNvSpPr/>
          <p:nvPr/>
        </p:nvSpPr>
        <p:spPr bwMode="gray">
          <a:xfrm>
            <a:off x="4331775" y="1488739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キャンペーン内容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B5BAC1-484E-4DB5-8DD0-FC3DDB1341C1}"/>
              </a:ext>
            </a:extLst>
          </p:cNvPr>
          <p:cNvSpPr txBox="1"/>
          <p:nvPr/>
        </p:nvSpPr>
        <p:spPr>
          <a:xfrm>
            <a:off x="4331775" y="2509179"/>
            <a:ext cx="5517768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中</a:t>
            </a:r>
            <a:r>
              <a:rPr kumimoji="1" lang="ja-JP" altLang="en-US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ポスター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名古屋セット、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54052F-E3BB-4DAC-B2DD-7F1D79A7F0F0}"/>
              </a:ext>
            </a:extLst>
          </p:cNvPr>
          <p:cNvSpPr txBox="1"/>
          <p:nvPr/>
        </p:nvSpPr>
        <p:spPr>
          <a:xfrm>
            <a:off x="4331775" y="3666148"/>
            <a:ext cx="551776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日間の広告料金で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倍の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日間掲出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または　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期両面掲出</a:t>
            </a:r>
            <a:endParaRPr kumimoji="1"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　</a:t>
            </a:r>
            <a:r>
              <a:rPr kumimoji="1" lang="en-US" altLang="ja-JP" sz="24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24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24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endParaRPr kumimoji="1" lang="en-US" altLang="ja-JP" sz="1100" b="1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他のキャンペーンとは併用不可。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AD469-61BB-40EF-A66B-0D9FE1CAED03}"/>
              </a:ext>
            </a:extLst>
          </p:cNvPr>
          <p:cNvSpPr txBox="1"/>
          <p:nvPr/>
        </p:nvSpPr>
        <p:spPr>
          <a:xfrm>
            <a:off x="4331775" y="1846463"/>
            <a:ext cx="5517768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実施中～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フッター プレースホルダー 1">
            <a:extLst>
              <a:ext uri="{FF2B5EF4-FFF2-40B4-BE49-F238E27FC236}">
                <a16:creationId xmlns:a16="http://schemas.microsoft.com/office/drawing/2014/main" id="{8212F7B6-99CA-457A-B660-0487DC086E92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7A24D2-F476-4441-9A90-EAB17F8EFC27}"/>
              </a:ext>
            </a:extLst>
          </p:cNvPr>
          <p:cNvSpPr txBox="1"/>
          <p:nvPr/>
        </p:nvSpPr>
        <p:spPr>
          <a:xfrm>
            <a:off x="4331775" y="3296828"/>
            <a:ext cx="5517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年度に中づり出稿のなかった広告主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C958A3C-6C40-49C8-9A42-FD2B4023CB7D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</p:spTree>
    <p:extLst>
      <p:ext uri="{BB962C8B-B14F-4D97-AF65-F5344CB8AC3E}">
        <p14:creationId xmlns:p14="http://schemas.microsoft.com/office/powerpoint/2010/main" val="244844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94133E-6123-40F4-9C81-F0BB0EA3E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7FAD97-7A70-4E74-8D41-0D44F9EF70F5}"/>
              </a:ext>
            </a:extLst>
          </p:cNvPr>
          <p:cNvSpPr txBox="1"/>
          <p:nvPr/>
        </p:nvSpPr>
        <p:spPr bwMode="gray">
          <a:xfrm>
            <a:off x="1330553" y="688016"/>
            <a:ext cx="2989558" cy="26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「近鉄中</a:t>
            </a:r>
            <a:r>
              <a:rPr lang="ja-JP" altLang="en-US" sz="1100" b="1" dirty="0" err="1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ポスター　出版社特別割引」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F05AC0-4644-4172-A77D-D7DCE95FE29C}"/>
              </a:ext>
            </a:extLst>
          </p:cNvPr>
          <p:cNvSpPr/>
          <p:nvPr/>
        </p:nvSpPr>
        <p:spPr>
          <a:xfrm>
            <a:off x="182817" y="1018275"/>
            <a:ext cx="8901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中吊を出版社クライアント限定で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r>
              <a:rPr kumimoji="1"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で掲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出できる大変お得なキャンペーンです。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4">
            <a:extLst>
              <a:ext uri="{FF2B5EF4-FFF2-40B4-BE49-F238E27FC236}">
                <a16:creationId xmlns:a16="http://schemas.microsoft.com/office/drawing/2014/main" id="{C4EE4E2A-5E13-4068-95A2-6502750F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4051735"/>
            <a:ext cx="3849217" cy="14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5">
            <a:extLst>
              <a:ext uri="{FF2B5EF4-FFF2-40B4-BE49-F238E27FC236}">
                <a16:creationId xmlns:a16="http://schemas.microsoft.com/office/drawing/2014/main" id="{30E979FB-2C19-46E5-9322-98C342D9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1875061"/>
            <a:ext cx="3844630" cy="20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2FC611-EBEF-45FE-BBF7-E83FA6A766D5}"/>
              </a:ext>
            </a:extLst>
          </p:cNvPr>
          <p:cNvSpPr txBox="1"/>
          <p:nvPr/>
        </p:nvSpPr>
        <p:spPr bwMode="gray">
          <a:xfrm>
            <a:off x="182817" y="1488740"/>
            <a:ext cx="3854491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3D01F0-F7FB-42EB-8702-5B1C4F072777}"/>
              </a:ext>
            </a:extLst>
          </p:cNvPr>
          <p:cNvSpPr/>
          <p:nvPr/>
        </p:nvSpPr>
        <p:spPr bwMode="gray">
          <a:xfrm>
            <a:off x="4331775" y="1488739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キャンペーン内容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B5BAC1-484E-4DB5-8DD0-FC3DDB1341C1}"/>
              </a:ext>
            </a:extLst>
          </p:cNvPr>
          <p:cNvSpPr txBox="1"/>
          <p:nvPr/>
        </p:nvSpPr>
        <p:spPr>
          <a:xfrm>
            <a:off x="4331775" y="2509179"/>
            <a:ext cx="5517768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中</a:t>
            </a:r>
            <a:r>
              <a:rPr kumimoji="1" lang="ja-JP" altLang="en-US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ポスター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名古屋セット　片面・両面・シングル・ワイド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54052F-E3BB-4DAC-B2DD-7F1D79A7F0F0}"/>
              </a:ext>
            </a:extLst>
          </p:cNvPr>
          <p:cNvSpPr txBox="1"/>
          <p:nvPr/>
        </p:nvSpPr>
        <p:spPr>
          <a:xfrm>
            <a:off x="4331775" y="3820303"/>
            <a:ext cx="5517768" cy="162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標準売価から　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endParaRPr kumimoji="1" lang="en-US" altLang="ja-JP" sz="1100" b="1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各月に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社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回の申込限定とします。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他のキャンペーンとは併用不可。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C1FB84-5311-42AE-B47D-497FB3FC6FF7}"/>
              </a:ext>
            </a:extLst>
          </p:cNvPr>
          <p:cNvSpPr txBox="1"/>
          <p:nvPr/>
        </p:nvSpPr>
        <p:spPr>
          <a:xfrm>
            <a:off x="4331775" y="3296828"/>
            <a:ext cx="5517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出版社クライアント様のみ　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各月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社限定</a:t>
            </a:r>
            <a:r>
              <a:rPr kumimoji="1" lang="en-US" altLang="ja-JP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各エリア</a:t>
            </a:r>
            <a:endParaRPr kumimoji="1" lang="en-US" altLang="ja-JP" sz="1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59E996-6048-43D7-AB02-695C6A710E72}"/>
              </a:ext>
            </a:extLst>
          </p:cNvPr>
          <p:cNvSpPr txBox="1"/>
          <p:nvPr/>
        </p:nvSpPr>
        <p:spPr>
          <a:xfrm>
            <a:off x="4331775" y="1846463"/>
            <a:ext cx="5517768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実施中～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フッター プレースホルダー 1">
            <a:extLst>
              <a:ext uri="{FF2B5EF4-FFF2-40B4-BE49-F238E27FC236}">
                <a16:creationId xmlns:a16="http://schemas.microsoft.com/office/drawing/2014/main" id="{91E3B7D8-A52A-4BE3-BE3D-8C94EA24F8A9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E681E9A-C454-45BF-8241-FC2B41052DE1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9ECFDA-51E8-665A-A382-8C318804E2BD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２</a:t>
            </a:r>
          </a:p>
        </p:txBody>
      </p:sp>
    </p:spTree>
    <p:extLst>
      <p:ext uri="{BB962C8B-B14F-4D97-AF65-F5344CB8AC3E}">
        <p14:creationId xmlns:p14="http://schemas.microsoft.com/office/powerpoint/2010/main" val="172654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94133E-6123-40F4-9C81-F0BB0EA3E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/>
            <a:fld id="{60F2FB7A-2380-4634-96FB-36D334B62A96}" type="slidenum">
              <a:rPr kumimoji="1" lang="ja-JP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游ゴシック Light" panose="020B0300000000000000" pitchFamily="50" charset="-128"/>
              </a:rPr>
              <a:pPr defTabSz="422041"/>
              <a:t>4</a:t>
            </a:fld>
            <a:endParaRPr kumimoji="1" lang="ja-JP" alt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游ゴシック Light" panose="020B03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7FAD97-7A70-4E74-8D41-0D44F9EF70F5}"/>
              </a:ext>
            </a:extLst>
          </p:cNvPr>
          <p:cNvSpPr txBox="1"/>
          <p:nvPr/>
        </p:nvSpPr>
        <p:spPr bwMode="gray">
          <a:xfrm>
            <a:off x="1550127" y="688016"/>
            <a:ext cx="34600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「近鉄中</a:t>
            </a:r>
            <a:r>
              <a:rPr lang="ja-JP" altLang="en-US" sz="1100" b="1" dirty="0" err="1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ポスター　大学・専門学校特別割引」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F05AC0-4644-4172-A77D-D7DCE95FE29C}"/>
              </a:ext>
            </a:extLst>
          </p:cNvPr>
          <p:cNvSpPr/>
          <p:nvPr/>
        </p:nvSpPr>
        <p:spPr>
          <a:xfrm>
            <a:off x="197195" y="1035997"/>
            <a:ext cx="8216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中吊を大学・専門学校様限定で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で掲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出できる大変お得なキャンペーンです。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54052F-E3BB-4DAC-B2DD-7F1D79A7F0F0}"/>
              </a:ext>
            </a:extLst>
          </p:cNvPr>
          <p:cNvSpPr txBox="1"/>
          <p:nvPr/>
        </p:nvSpPr>
        <p:spPr>
          <a:xfrm>
            <a:off x="4331775" y="3743175"/>
            <a:ext cx="5093324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標準売価から　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endParaRPr kumimoji="1" lang="en-US" altLang="ja-JP" sz="1100" b="1" dirty="0">
              <a:solidFill>
                <a:srgbClr val="EE1E1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各月に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回の申込限定とします。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</a:p>
          <a:p>
            <a:pPr defTabSz="422041"/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他のキャンペーンとは併用不可。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Picture 54">
            <a:extLst>
              <a:ext uri="{FF2B5EF4-FFF2-40B4-BE49-F238E27FC236}">
                <a16:creationId xmlns:a16="http://schemas.microsoft.com/office/drawing/2014/main" id="{A4395DCD-0D27-4098-A3DF-9594D355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4051735"/>
            <a:ext cx="3849217" cy="14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:a16="http://schemas.microsoft.com/office/drawing/2014/main" id="{DBE1199F-59C2-4C99-BC3A-DBB8A2D7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1875061"/>
            <a:ext cx="3844630" cy="20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DB8750-C1F6-4434-9077-39B1EE818B92}"/>
              </a:ext>
            </a:extLst>
          </p:cNvPr>
          <p:cNvSpPr txBox="1"/>
          <p:nvPr/>
        </p:nvSpPr>
        <p:spPr bwMode="gray">
          <a:xfrm>
            <a:off x="182817" y="1488740"/>
            <a:ext cx="3854491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24F91DC-6736-4F08-A116-9A1E5C3978A4}"/>
              </a:ext>
            </a:extLst>
          </p:cNvPr>
          <p:cNvSpPr/>
          <p:nvPr/>
        </p:nvSpPr>
        <p:spPr bwMode="gray">
          <a:xfrm>
            <a:off x="4331775" y="1488739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キャンペーン内容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680A13-2AB5-4B96-80CD-AE5FB4F00A94}"/>
              </a:ext>
            </a:extLst>
          </p:cNvPr>
          <p:cNvSpPr txBox="1"/>
          <p:nvPr/>
        </p:nvSpPr>
        <p:spPr>
          <a:xfrm>
            <a:off x="4331775" y="2509179"/>
            <a:ext cx="5517768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中</a:t>
            </a:r>
            <a:r>
              <a:rPr kumimoji="1" lang="ja-JP" altLang="en-US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ポスター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名古屋セット　片面・両面・シングル・ワイド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1B5F1A-6B7E-4592-B3E0-9275C2665726}"/>
              </a:ext>
            </a:extLst>
          </p:cNvPr>
          <p:cNvSpPr txBox="1"/>
          <p:nvPr/>
        </p:nvSpPr>
        <p:spPr>
          <a:xfrm>
            <a:off x="4331775" y="1846463"/>
            <a:ext cx="5517768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フッター プレースホルダー 1">
            <a:extLst>
              <a:ext uri="{FF2B5EF4-FFF2-40B4-BE49-F238E27FC236}">
                <a16:creationId xmlns:a16="http://schemas.microsoft.com/office/drawing/2014/main" id="{270E06EC-6860-483A-9297-5EDA36224611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7E36389-2719-4967-8FBB-974E01256DC5}"/>
              </a:ext>
            </a:extLst>
          </p:cNvPr>
          <p:cNvSpPr txBox="1"/>
          <p:nvPr/>
        </p:nvSpPr>
        <p:spPr>
          <a:xfrm>
            <a:off x="4331775" y="3152979"/>
            <a:ext cx="53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大学・専門学校様のみ　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各月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社限定</a:t>
            </a:r>
            <a:r>
              <a:rPr kumimoji="1"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各エリア</a:t>
            </a:r>
            <a:endParaRPr kumimoji="1" lang="en-US" altLang="ja-JP" sz="1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5B622495-B112-483D-9879-E8C885731BD5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EECDD7E-7421-0A41-EC2D-AD9AC7A29C4A}"/>
              </a:ext>
            </a:extLst>
          </p:cNvPr>
          <p:cNvSpPr txBox="1"/>
          <p:nvPr/>
        </p:nvSpPr>
        <p:spPr bwMode="gray">
          <a:xfrm>
            <a:off x="197195" y="688016"/>
            <a:ext cx="135293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２－２</a:t>
            </a:r>
          </a:p>
        </p:txBody>
      </p:sp>
    </p:spTree>
    <p:extLst>
      <p:ext uri="{BB962C8B-B14F-4D97-AF65-F5344CB8AC3E}">
        <p14:creationId xmlns:p14="http://schemas.microsoft.com/office/powerpoint/2010/main" val="256815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94133E-6123-40F4-9C81-F0BB0EA3E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/>
            <a:fld id="{60F2FB7A-2380-4634-96FB-36D334B62A96}" type="slidenum">
              <a:rPr kumimoji="1" lang="ja-JP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游ゴシック Light" panose="020B0300000000000000" pitchFamily="50" charset="-128"/>
              </a:rPr>
              <a:pPr defTabSz="422041"/>
              <a:t>5</a:t>
            </a:fld>
            <a:endParaRPr kumimoji="1" lang="ja-JP" alt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游ゴシック Light" panose="020B0300000000000000" pitchFamily="50" charset="-128"/>
            </a:endParaRPr>
          </a:p>
        </p:txBody>
      </p:sp>
      <p:sp>
        <p:nvSpPr>
          <p:cNvPr id="17" name="フッター プレースホルダー 1">
            <a:extLst>
              <a:ext uri="{FF2B5EF4-FFF2-40B4-BE49-F238E27FC236}">
                <a16:creationId xmlns:a16="http://schemas.microsoft.com/office/drawing/2014/main" id="{8212F7B6-99CA-457A-B660-0487DC086E92}"/>
              </a:ext>
            </a:extLst>
          </p:cNvPr>
          <p:cNvSpPr txBox="1">
            <a:spLocks/>
          </p:cNvSpPr>
          <p:nvPr/>
        </p:nvSpPr>
        <p:spPr>
          <a:xfrm>
            <a:off x="5885916" y="5815664"/>
            <a:ext cx="4046915" cy="271231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>
              <a:defRPr/>
            </a:pPr>
            <a:endParaRPr kumimoji="1" lang="ja-JP" altLang="en-US" sz="1477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01C840-550E-4FB3-A57D-381D04025973}"/>
              </a:ext>
            </a:extLst>
          </p:cNvPr>
          <p:cNvSpPr txBox="1"/>
          <p:nvPr/>
        </p:nvSpPr>
        <p:spPr bwMode="gray">
          <a:xfrm>
            <a:off x="1550127" y="688016"/>
            <a:ext cx="29260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「近鉄中</a:t>
            </a:r>
            <a:r>
              <a:rPr lang="ja-JP" altLang="en-US" sz="1100" b="1" dirty="0" err="1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ポスター　飲料メーカー特別割引」</a:t>
            </a:r>
            <a:endParaRPr lang="en-US" altLang="ja-JP" sz="1100" b="1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64212A7-7513-4962-8CEF-A8932AD66366}"/>
              </a:ext>
            </a:extLst>
          </p:cNvPr>
          <p:cNvSpPr/>
          <p:nvPr/>
        </p:nvSpPr>
        <p:spPr>
          <a:xfrm>
            <a:off x="197195" y="1035997"/>
            <a:ext cx="8216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中吊を飲料メーカー限定で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で掲出できる大変お得なキャンペーンです。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E84F9B-CD74-4AF2-ABAB-87F7209C046B}"/>
              </a:ext>
            </a:extLst>
          </p:cNvPr>
          <p:cNvSpPr txBox="1"/>
          <p:nvPr/>
        </p:nvSpPr>
        <p:spPr>
          <a:xfrm>
            <a:off x="4331775" y="3608214"/>
            <a:ext cx="5093324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79173">
              <a:spcAft>
                <a:spcPts val="426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標準売価から　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  <a:endParaRPr kumimoji="1" lang="en-US" altLang="ja-JP" sz="1100" b="1" dirty="0">
              <a:solidFill>
                <a:srgbClr val="EE1E1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各月に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回の申込限定とします。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9173">
              <a:spcAft>
                <a:spcPts val="426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申込済みの場合は買い替え不可。</a:t>
            </a:r>
          </a:p>
          <a:p>
            <a:pPr defTabSz="422041"/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他のキャンペーンとは併用不可。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45A4D0-EE60-49E2-8CA5-0C84CF90519C}"/>
              </a:ext>
            </a:extLst>
          </p:cNvPr>
          <p:cNvSpPr txBox="1"/>
          <p:nvPr/>
        </p:nvSpPr>
        <p:spPr>
          <a:xfrm>
            <a:off x="4331775" y="3125007"/>
            <a:ext cx="509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9173">
              <a:spcAft>
                <a:spcPts val="426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対象条件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飲料メーカー様のみ　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各月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社限定</a:t>
            </a:r>
            <a:r>
              <a:rPr kumimoji="1" lang="en-US" altLang="ja-JP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各エリア</a:t>
            </a:r>
            <a:endParaRPr kumimoji="1"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Picture 54">
            <a:extLst>
              <a:ext uri="{FF2B5EF4-FFF2-40B4-BE49-F238E27FC236}">
                <a16:creationId xmlns:a16="http://schemas.microsoft.com/office/drawing/2014/main" id="{15FA2E5D-847F-4E5A-9652-183A51C1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4051735"/>
            <a:ext cx="3849217" cy="14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5">
            <a:extLst>
              <a:ext uri="{FF2B5EF4-FFF2-40B4-BE49-F238E27FC236}">
                <a16:creationId xmlns:a16="http://schemas.microsoft.com/office/drawing/2014/main" id="{E64CD3DA-5072-49AB-A698-4C671A49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17" y="1875061"/>
            <a:ext cx="3844630" cy="20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1B63EF-E8B5-465F-AC4E-CBDBC18C4382}"/>
              </a:ext>
            </a:extLst>
          </p:cNvPr>
          <p:cNvSpPr txBox="1"/>
          <p:nvPr/>
        </p:nvSpPr>
        <p:spPr bwMode="gray">
          <a:xfrm>
            <a:off x="182817" y="1488740"/>
            <a:ext cx="3854491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lang="ja-JP" altLang="en-US" sz="101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101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B31EFC8-0E6D-40CA-867D-246C160A243F}"/>
              </a:ext>
            </a:extLst>
          </p:cNvPr>
          <p:cNvSpPr/>
          <p:nvPr/>
        </p:nvSpPr>
        <p:spPr bwMode="gray">
          <a:xfrm>
            <a:off x="4331775" y="1488739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キャンペーン内容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4EDC4A6-9368-4C05-8B0B-F98DA850B998}"/>
              </a:ext>
            </a:extLst>
          </p:cNvPr>
          <p:cNvSpPr txBox="1"/>
          <p:nvPr/>
        </p:nvSpPr>
        <p:spPr>
          <a:xfrm>
            <a:off x="4331775" y="2509179"/>
            <a:ext cx="5517768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中</a:t>
            </a:r>
            <a:r>
              <a:rPr kumimoji="1" lang="ja-JP" altLang="en-US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づり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ポスター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名古屋セット　片面・両面・シングル・ワイド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AC9AE658-EEC2-49C8-9F5B-E62CECDFF84C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追</a:t>
            </a:r>
          </a:p>
        </p:txBody>
      </p:sp>
      <p:sp>
        <p:nvSpPr>
          <p:cNvPr id="35" name="フッター プレースホルダー 1">
            <a:extLst>
              <a:ext uri="{FF2B5EF4-FFF2-40B4-BE49-F238E27FC236}">
                <a16:creationId xmlns:a16="http://schemas.microsoft.com/office/drawing/2014/main" id="{DC0FE426-B187-443B-B2E2-A67AC0EFBA48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7C7D77F-C67D-4B11-B0BF-A1E46507A807}"/>
              </a:ext>
            </a:extLst>
          </p:cNvPr>
          <p:cNvSpPr txBox="1"/>
          <p:nvPr/>
        </p:nvSpPr>
        <p:spPr>
          <a:xfrm>
            <a:off x="4331775" y="1846463"/>
            <a:ext cx="5517768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103160-2DAF-111C-931F-0CFDC03BAFD0}"/>
              </a:ext>
            </a:extLst>
          </p:cNvPr>
          <p:cNvSpPr txBox="1"/>
          <p:nvPr/>
        </p:nvSpPr>
        <p:spPr bwMode="gray">
          <a:xfrm>
            <a:off x="197195" y="688016"/>
            <a:ext cx="135293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２－３</a:t>
            </a:r>
          </a:p>
        </p:txBody>
      </p:sp>
    </p:spTree>
    <p:extLst>
      <p:ext uri="{BB962C8B-B14F-4D97-AF65-F5344CB8AC3E}">
        <p14:creationId xmlns:p14="http://schemas.microsoft.com/office/powerpoint/2010/main" val="115533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155D78-DD85-4F35-8880-648E390C3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E9882F4E-A578-4D18-B273-CD56E7379867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FB82A3-A5E4-490E-AE45-947AA4326B9B}"/>
              </a:ext>
            </a:extLst>
          </p:cNvPr>
          <p:cNvSpPr txBox="1"/>
          <p:nvPr/>
        </p:nvSpPr>
        <p:spPr bwMode="gray">
          <a:xfrm>
            <a:off x="1330553" y="688016"/>
            <a:ext cx="298955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「ドア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上ポスター製作費込み割引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キャンペーン」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9CA4F0-629F-44FF-9163-9DE9495BEE7A}"/>
              </a:ext>
            </a:extLst>
          </p:cNvPr>
          <p:cNvSpPr txBox="1"/>
          <p:nvPr/>
        </p:nvSpPr>
        <p:spPr bwMode="gray">
          <a:xfrm>
            <a:off x="104022" y="1524250"/>
            <a:ext cx="4006920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掲出イメージ</a:t>
            </a:r>
            <a:endParaRPr kumimoji="0" lang="en-US" altLang="ja-JP" sz="10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9" name="Picture 49">
            <a:extLst>
              <a:ext uri="{FF2B5EF4-FFF2-40B4-BE49-F238E27FC236}">
                <a16:creationId xmlns:a16="http://schemas.microsoft.com/office/drawing/2014/main" id="{72468398-AE3B-4DE8-ACE3-D6D12116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54" y="1927651"/>
            <a:ext cx="3977688" cy="20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ACB9A0-854E-46E6-9356-92884A813ACA}"/>
              </a:ext>
            </a:extLst>
          </p:cNvPr>
          <p:cNvGrpSpPr/>
          <p:nvPr/>
        </p:nvGrpSpPr>
        <p:grpSpPr>
          <a:xfrm>
            <a:off x="133253" y="4271508"/>
            <a:ext cx="2225293" cy="967198"/>
            <a:chOff x="782026" y="3603062"/>
            <a:chExt cx="2225293" cy="967198"/>
          </a:xfrm>
        </p:grpSpPr>
        <p:pic>
          <p:nvPicPr>
            <p:cNvPr id="11" name="Picture 48">
              <a:extLst>
                <a:ext uri="{FF2B5EF4-FFF2-40B4-BE49-F238E27FC236}">
                  <a16:creationId xmlns:a16="http://schemas.microsoft.com/office/drawing/2014/main" id="{03F715D0-E3C6-46E2-9F39-C27A81B90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2026" y="3603062"/>
              <a:ext cx="2225293" cy="52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503CA50-A792-4D08-8722-F8EB4C4ECF82}"/>
                </a:ext>
              </a:extLst>
            </p:cNvPr>
            <p:cNvSpPr txBox="1"/>
            <p:nvPr/>
          </p:nvSpPr>
          <p:spPr>
            <a:xfrm>
              <a:off x="806874" y="4200928"/>
              <a:ext cx="2175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天地左右端から各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㎜かぶりし</a:t>
              </a:r>
              <a:r>
                <a:rPr kumimoji="1" lang="ja-JP" altLang="en-US" sz="9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ろ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あり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（コート</a:t>
              </a:r>
              <a:r>
                <a:rPr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135kg</a:t>
              </a:r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相当の紙）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80" name="Rectangle 148">
            <a:extLst>
              <a:ext uri="{FF2B5EF4-FFF2-40B4-BE49-F238E27FC236}">
                <a16:creationId xmlns:a16="http://schemas.microsoft.com/office/drawing/2014/main" id="{63FA0223-131A-487A-A2F4-0CDA058BA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53" y="1017693"/>
            <a:ext cx="8830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ドア上ポスター印刷のご負担をなくし、長期掲出をしていただいたくために、新規広告主に限って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ヵ月以上・年間のご掲出でポスターの製作費とともに、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更に掲出料金の割引キャンペーンを行います。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1C05194-AC58-4A8C-AD39-DA0C39495157}"/>
              </a:ext>
            </a:extLst>
          </p:cNvPr>
          <p:cNvSpPr txBox="1"/>
          <p:nvPr/>
        </p:nvSpPr>
        <p:spPr>
          <a:xfrm>
            <a:off x="4331775" y="3095296"/>
            <a:ext cx="5517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44083">
              <a:spcAft>
                <a:spcPts val="462"/>
              </a:spcAft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対象条件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年近鉄媒体の出稿実績がない広告主のみ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CEA78E7-9E4B-43C1-8E7D-C3235E615028}"/>
              </a:ext>
            </a:extLst>
          </p:cNvPr>
          <p:cNvSpPr txBox="1"/>
          <p:nvPr/>
        </p:nvSpPr>
        <p:spPr>
          <a:xfrm>
            <a:off x="4331775" y="1900282"/>
            <a:ext cx="4949841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対象期間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実施中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2022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月掲出開始分まで　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D123E1E-88D2-44FF-8FCD-44E96E3420A7}"/>
              </a:ext>
            </a:extLst>
          </p:cNvPr>
          <p:cNvSpPr txBox="1"/>
          <p:nvPr/>
        </p:nvSpPr>
        <p:spPr>
          <a:xfrm>
            <a:off x="4331775" y="2475421"/>
            <a:ext cx="5517768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対象媒体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ドア上ポスター名古屋セット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B0D4291-D47D-4DAD-B0AC-0CC64C2503BF}"/>
              </a:ext>
            </a:extLst>
          </p:cNvPr>
          <p:cNvSpPr txBox="1"/>
          <p:nvPr/>
        </p:nvSpPr>
        <p:spPr>
          <a:xfrm>
            <a:off x="4331775" y="3611740"/>
            <a:ext cx="5574225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【CP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料金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ポスター製作費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(350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＋掲出料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ヵ月掲出の場合、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標準売価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2,520,000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　→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2,100,000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ドア上名古屋セット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420,000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×6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ヵ月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=2,520,000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→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420,000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×5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ヵ月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=2,100,000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17%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割引・月額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350,000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年間ドア上の場合、</a:t>
            </a:r>
            <a:r>
              <a:rPr kumimoji="1"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標準売価</a:t>
            </a:r>
            <a:r>
              <a:rPr kumimoji="1"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3,520,000</a:t>
            </a:r>
            <a:r>
              <a:rPr kumimoji="1"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r>
              <a: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3,000,000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月額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293,000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円→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250,000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lvl="0">
              <a:defRPr/>
            </a:pP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上記金額は税別価格です。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申込済みの場合は買い替え不可。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完全データ支給（デザイン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種のみ）、色校なし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データ入稿：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営業日前（審査済）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掲出開始に合わせた入稿期限をご確認ください。</a:t>
            </a:r>
          </a:p>
          <a:p>
            <a:pPr lvl="0">
              <a:defRPr/>
            </a:pP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特急・一部一般車両は掲出されません。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96564208-6B96-4917-99C1-BA2F7CE0B2E1}"/>
              </a:ext>
            </a:extLst>
          </p:cNvPr>
          <p:cNvSpPr/>
          <p:nvPr/>
        </p:nvSpPr>
        <p:spPr bwMode="gray">
          <a:xfrm>
            <a:off x="4331775" y="1524250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81EB003-179E-4E29-AD93-6832AEFB29E2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F2578A-631D-2CB3-181D-902548BCEB0D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</a:t>
            </a: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4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C77AAB-3207-4842-A5E1-657E9EEB5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2FB7A-2380-4634-96FB-36D334B62A9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98F7C30A-79D9-4DEB-A6D9-4A8F9A1A12BA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D42C83-2F90-4983-B611-6C8A2F2E16BB}"/>
              </a:ext>
            </a:extLst>
          </p:cNvPr>
          <p:cNvSpPr txBox="1"/>
          <p:nvPr/>
        </p:nvSpPr>
        <p:spPr bwMode="gray">
          <a:xfrm>
            <a:off x="1330553" y="688271"/>
            <a:ext cx="298955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「車内ステッカーキャンペーン」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FE02D1-A0BA-4DA0-8D4E-E2A9EDDEE2A1}"/>
              </a:ext>
            </a:extLst>
          </p:cNvPr>
          <p:cNvSpPr/>
          <p:nvPr/>
        </p:nvSpPr>
        <p:spPr>
          <a:xfrm>
            <a:off x="182817" y="1017437"/>
            <a:ext cx="8901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各種車内ステッカーを短期間で大変お得に掲出できるキャンペーンです。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4F1132-1932-465C-BD2E-37900226D90D}"/>
              </a:ext>
            </a:extLst>
          </p:cNvPr>
          <p:cNvSpPr txBox="1"/>
          <p:nvPr/>
        </p:nvSpPr>
        <p:spPr bwMode="gray">
          <a:xfrm>
            <a:off x="182817" y="1426598"/>
            <a:ext cx="3854491" cy="248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掲出イメージ</a:t>
            </a:r>
            <a:endParaRPr kumimoji="0" lang="en-US" altLang="ja-JP" sz="10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75ACD3-1A3C-495B-B059-455D2F8C672B}"/>
              </a:ext>
            </a:extLst>
          </p:cNvPr>
          <p:cNvSpPr/>
          <p:nvPr/>
        </p:nvSpPr>
        <p:spPr bwMode="gray">
          <a:xfrm>
            <a:off x="4331775" y="1426597"/>
            <a:ext cx="5517768" cy="24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キャンペーン内容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A92113-7C6E-4FB6-BEFF-0CFD138D6295}"/>
              </a:ext>
            </a:extLst>
          </p:cNvPr>
          <p:cNvSpPr txBox="1"/>
          <p:nvPr/>
        </p:nvSpPr>
        <p:spPr>
          <a:xfrm>
            <a:off x="4331775" y="3204840"/>
            <a:ext cx="5517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対象条件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9DF50A-7D9C-4565-976F-6138AB860A85}"/>
              </a:ext>
            </a:extLst>
          </p:cNvPr>
          <p:cNvSpPr txBox="1"/>
          <p:nvPr/>
        </p:nvSpPr>
        <p:spPr>
          <a:xfrm>
            <a:off x="4331775" y="1784321"/>
            <a:ext cx="4949841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対象期間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実施中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~2022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月掲出分まで　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A630A04C-A75C-4B40-A1E5-1794A43FE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17" y="1754302"/>
            <a:ext cx="2131758" cy="247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3">
            <a:extLst>
              <a:ext uri="{FF2B5EF4-FFF2-40B4-BE49-F238E27FC236}">
                <a16:creationId xmlns:a16="http://schemas.microsoft.com/office/drawing/2014/main" id="{5BE51ED5-AB25-4294-B5D7-8695098D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4" y="2993843"/>
            <a:ext cx="1976277" cy="18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5890F2-D5F9-43A8-B6A2-6298054BCFF0}"/>
              </a:ext>
            </a:extLst>
          </p:cNvPr>
          <p:cNvSpPr txBox="1"/>
          <p:nvPr/>
        </p:nvSpPr>
        <p:spPr>
          <a:xfrm>
            <a:off x="4331775" y="2373167"/>
            <a:ext cx="5517768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対象媒体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窓ステッカー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・ドアステッカー・連結部ステッカー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大阪セットに限る、エリア別は適用外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lvl="0" defTabSz="844083">
              <a:spcAft>
                <a:spcPts val="462"/>
              </a:spcAft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ツインステッカー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大阪セットまたは名古屋セットに限る、エリア別は適用外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3F0A6F-467D-4471-A426-6B12B111193B}"/>
              </a:ext>
            </a:extLst>
          </p:cNvPr>
          <p:cNvSpPr txBox="1"/>
          <p:nvPr/>
        </p:nvSpPr>
        <p:spPr>
          <a:xfrm>
            <a:off x="4331775" y="3724111"/>
            <a:ext cx="5517768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【CP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料金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対象ステッカー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ヵ月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…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掲出料金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OFF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申込済みの場合は買い替え不可。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他のキャンペーンとは併用不可。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2AF5DF7-FA73-4EAF-AB7F-816895292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7" y="4940789"/>
            <a:ext cx="3800154" cy="1501779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799C2515-DE5B-40F6-BCFE-20385EC7F16A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8D44B0-95BD-2CA2-C19C-1A1C32BDF5B2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</a:t>
            </a:r>
            <a:r>
              <a:rPr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4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8EBBD83-4BAD-421E-8BAC-3A27F1A12370}"/>
              </a:ext>
            </a:extLst>
          </p:cNvPr>
          <p:cNvGrpSpPr/>
          <p:nvPr/>
        </p:nvGrpSpPr>
        <p:grpSpPr>
          <a:xfrm>
            <a:off x="2268562" y="4115427"/>
            <a:ext cx="2433457" cy="2480229"/>
            <a:chOff x="6042872" y="1915730"/>
            <a:chExt cx="3275292" cy="3338245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10BFE06-0DE0-4917-AAE9-42AA1F9A8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82" r="49228" b="28311"/>
            <a:stretch/>
          </p:blipFill>
          <p:spPr>
            <a:xfrm>
              <a:off x="6042872" y="1915730"/>
              <a:ext cx="3275292" cy="3292441"/>
            </a:xfrm>
            <a:prstGeom prst="rect">
              <a:avLst/>
            </a:prstGeom>
          </p:spPr>
        </p:pic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CE7F4140-6E35-4E19-A180-0064191F84C0}"/>
                </a:ext>
              </a:extLst>
            </p:cNvPr>
            <p:cNvSpPr/>
            <p:nvPr/>
          </p:nvSpPr>
          <p:spPr>
            <a:xfrm>
              <a:off x="7574405" y="4089377"/>
              <a:ext cx="1743759" cy="116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534" b="1" dirty="0">
                <a:solidFill>
                  <a:prstClr val="white"/>
                </a:solidFill>
                <a:latin typeface="Calibri" panose="020F0502020204030204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73">
              <a:extLst>
                <a:ext uri="{FF2B5EF4-FFF2-40B4-BE49-F238E27FC236}">
                  <a16:creationId xmlns:a16="http://schemas.microsoft.com/office/drawing/2014/main" id="{ECFAD759-091B-466B-B287-0D85B52A19C5}"/>
                </a:ext>
              </a:extLst>
            </p:cNvPr>
            <p:cNvSpPr/>
            <p:nvPr/>
          </p:nvSpPr>
          <p:spPr>
            <a:xfrm>
              <a:off x="7139480" y="3237721"/>
              <a:ext cx="434926" cy="678260"/>
            </a:xfrm>
            <a:custGeom>
              <a:avLst/>
              <a:gdLst>
                <a:gd name="connsiteX0" fmla="*/ 133165 w 834501"/>
                <a:gd name="connsiteY0" fmla="*/ 825624 h 905523"/>
                <a:gd name="connsiteX1" fmla="*/ 736847 w 834501"/>
                <a:gd name="connsiteY1" fmla="*/ 905523 h 905523"/>
                <a:gd name="connsiteX2" fmla="*/ 834501 w 834501"/>
                <a:gd name="connsiteY2" fmla="*/ 337352 h 905523"/>
                <a:gd name="connsiteX3" fmla="*/ 807868 w 834501"/>
                <a:gd name="connsiteY3" fmla="*/ 44389 h 905523"/>
                <a:gd name="connsiteX4" fmla="*/ 133165 w 834501"/>
                <a:gd name="connsiteY4" fmla="*/ 0 h 905523"/>
                <a:gd name="connsiteX5" fmla="*/ 0 w 834501"/>
                <a:gd name="connsiteY5" fmla="*/ 781235 h 905523"/>
                <a:gd name="connsiteX6" fmla="*/ 133165 w 834501"/>
                <a:gd name="connsiteY6" fmla="*/ 825624 h 905523"/>
                <a:gd name="connsiteX0" fmla="*/ 133165 w 826049"/>
                <a:gd name="connsiteY0" fmla="*/ 825624 h 905523"/>
                <a:gd name="connsiteX1" fmla="*/ 736847 w 826049"/>
                <a:gd name="connsiteY1" fmla="*/ 905523 h 905523"/>
                <a:gd name="connsiteX2" fmla="*/ 826049 w 826049"/>
                <a:gd name="connsiteY2" fmla="*/ 337352 h 905523"/>
                <a:gd name="connsiteX3" fmla="*/ 807868 w 826049"/>
                <a:gd name="connsiteY3" fmla="*/ 44389 h 905523"/>
                <a:gd name="connsiteX4" fmla="*/ 133165 w 826049"/>
                <a:gd name="connsiteY4" fmla="*/ 0 h 905523"/>
                <a:gd name="connsiteX5" fmla="*/ 0 w 826049"/>
                <a:gd name="connsiteY5" fmla="*/ 781235 h 905523"/>
                <a:gd name="connsiteX6" fmla="*/ 133165 w 826049"/>
                <a:gd name="connsiteY6" fmla="*/ 825624 h 905523"/>
                <a:gd name="connsiteX0" fmla="*/ 133165 w 826049"/>
                <a:gd name="connsiteY0" fmla="*/ 825624 h 905523"/>
                <a:gd name="connsiteX1" fmla="*/ 736847 w 826049"/>
                <a:gd name="connsiteY1" fmla="*/ 905523 h 905523"/>
                <a:gd name="connsiteX2" fmla="*/ 826049 w 826049"/>
                <a:gd name="connsiteY2" fmla="*/ 337352 h 905523"/>
                <a:gd name="connsiteX3" fmla="*/ 807868 w 826049"/>
                <a:gd name="connsiteY3" fmla="*/ 44389 h 905523"/>
                <a:gd name="connsiteX4" fmla="*/ 133165 w 826049"/>
                <a:gd name="connsiteY4" fmla="*/ 0 h 905523"/>
                <a:gd name="connsiteX5" fmla="*/ 0 w 826049"/>
                <a:gd name="connsiteY5" fmla="*/ 781235 h 905523"/>
                <a:gd name="connsiteX6" fmla="*/ 133165 w 826049"/>
                <a:gd name="connsiteY6" fmla="*/ 825624 h 905523"/>
                <a:gd name="connsiteX0" fmla="*/ 133165 w 826049"/>
                <a:gd name="connsiteY0" fmla="*/ 825624 h 884741"/>
                <a:gd name="connsiteX1" fmla="*/ 525525 w 826049"/>
                <a:gd name="connsiteY1" fmla="*/ 884741 h 884741"/>
                <a:gd name="connsiteX2" fmla="*/ 826049 w 826049"/>
                <a:gd name="connsiteY2" fmla="*/ 337352 h 884741"/>
                <a:gd name="connsiteX3" fmla="*/ 807868 w 826049"/>
                <a:gd name="connsiteY3" fmla="*/ 44389 h 884741"/>
                <a:gd name="connsiteX4" fmla="*/ 133165 w 826049"/>
                <a:gd name="connsiteY4" fmla="*/ 0 h 884741"/>
                <a:gd name="connsiteX5" fmla="*/ 0 w 826049"/>
                <a:gd name="connsiteY5" fmla="*/ 781235 h 884741"/>
                <a:gd name="connsiteX6" fmla="*/ 133165 w 826049"/>
                <a:gd name="connsiteY6" fmla="*/ 825624 h 884741"/>
                <a:gd name="connsiteX0" fmla="*/ 90900 w 783784"/>
                <a:gd name="connsiteY0" fmla="*/ 825624 h 884741"/>
                <a:gd name="connsiteX1" fmla="*/ 483260 w 783784"/>
                <a:gd name="connsiteY1" fmla="*/ 884741 h 884741"/>
                <a:gd name="connsiteX2" fmla="*/ 783784 w 783784"/>
                <a:gd name="connsiteY2" fmla="*/ 337352 h 884741"/>
                <a:gd name="connsiteX3" fmla="*/ 765603 w 783784"/>
                <a:gd name="connsiteY3" fmla="*/ 44389 h 884741"/>
                <a:gd name="connsiteX4" fmla="*/ 90900 w 783784"/>
                <a:gd name="connsiteY4" fmla="*/ 0 h 884741"/>
                <a:gd name="connsiteX5" fmla="*/ 0 w 783784"/>
                <a:gd name="connsiteY5" fmla="*/ 797861 h 884741"/>
                <a:gd name="connsiteX6" fmla="*/ 90900 w 783784"/>
                <a:gd name="connsiteY6" fmla="*/ 825624 h 884741"/>
                <a:gd name="connsiteX0" fmla="*/ 90900 w 783784"/>
                <a:gd name="connsiteY0" fmla="*/ 833937 h 893054"/>
                <a:gd name="connsiteX1" fmla="*/ 483260 w 783784"/>
                <a:gd name="connsiteY1" fmla="*/ 893054 h 893054"/>
                <a:gd name="connsiteX2" fmla="*/ 783784 w 783784"/>
                <a:gd name="connsiteY2" fmla="*/ 345665 h 893054"/>
                <a:gd name="connsiteX3" fmla="*/ 765603 w 783784"/>
                <a:gd name="connsiteY3" fmla="*/ 52702 h 893054"/>
                <a:gd name="connsiteX4" fmla="*/ 302222 w 783784"/>
                <a:gd name="connsiteY4" fmla="*/ 0 h 893054"/>
                <a:gd name="connsiteX5" fmla="*/ 0 w 783784"/>
                <a:gd name="connsiteY5" fmla="*/ 806174 h 893054"/>
                <a:gd name="connsiteX6" fmla="*/ 90900 w 783784"/>
                <a:gd name="connsiteY6" fmla="*/ 833937 h 893054"/>
                <a:gd name="connsiteX0" fmla="*/ 90900 w 783784"/>
                <a:gd name="connsiteY0" fmla="*/ 833937 h 893054"/>
                <a:gd name="connsiteX1" fmla="*/ 483260 w 783784"/>
                <a:gd name="connsiteY1" fmla="*/ 893054 h 893054"/>
                <a:gd name="connsiteX2" fmla="*/ 783784 w 783784"/>
                <a:gd name="connsiteY2" fmla="*/ 345665 h 893054"/>
                <a:gd name="connsiteX3" fmla="*/ 765603 w 783784"/>
                <a:gd name="connsiteY3" fmla="*/ 52702 h 893054"/>
                <a:gd name="connsiteX4" fmla="*/ 302222 w 783784"/>
                <a:gd name="connsiteY4" fmla="*/ 0 h 893054"/>
                <a:gd name="connsiteX5" fmla="*/ 0 w 783784"/>
                <a:gd name="connsiteY5" fmla="*/ 806174 h 893054"/>
                <a:gd name="connsiteX6" fmla="*/ 90900 w 783784"/>
                <a:gd name="connsiteY6" fmla="*/ 833937 h 893054"/>
                <a:gd name="connsiteX0" fmla="*/ 90900 w 783784"/>
                <a:gd name="connsiteY0" fmla="*/ 833937 h 893054"/>
                <a:gd name="connsiteX1" fmla="*/ 483260 w 783784"/>
                <a:gd name="connsiteY1" fmla="*/ 893054 h 893054"/>
                <a:gd name="connsiteX2" fmla="*/ 783784 w 783784"/>
                <a:gd name="connsiteY2" fmla="*/ 345665 h 893054"/>
                <a:gd name="connsiteX3" fmla="*/ 765602 w 783784"/>
                <a:gd name="connsiteY3" fmla="*/ 2507 h 893054"/>
                <a:gd name="connsiteX4" fmla="*/ 302222 w 783784"/>
                <a:gd name="connsiteY4" fmla="*/ 0 h 893054"/>
                <a:gd name="connsiteX5" fmla="*/ 0 w 783784"/>
                <a:gd name="connsiteY5" fmla="*/ 806174 h 893054"/>
                <a:gd name="connsiteX6" fmla="*/ 90900 w 783784"/>
                <a:gd name="connsiteY6" fmla="*/ 833937 h 893054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0 w 783784"/>
                <a:gd name="connsiteY5" fmla="*/ 803766 h 890646"/>
                <a:gd name="connsiteX6" fmla="*/ 90900 w 783784"/>
                <a:gd name="connsiteY6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0 w 783784"/>
                <a:gd name="connsiteY5" fmla="*/ 803766 h 890646"/>
                <a:gd name="connsiteX6" fmla="*/ 90900 w 783784"/>
                <a:gd name="connsiteY6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414942 w 783784"/>
                <a:gd name="connsiteY5" fmla="*/ 187466 h 890646"/>
                <a:gd name="connsiteX6" fmla="*/ 0 w 783784"/>
                <a:gd name="connsiteY6" fmla="*/ 803766 h 890646"/>
                <a:gd name="connsiteX7" fmla="*/ 90900 w 783784"/>
                <a:gd name="connsiteY7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360611 w 783784"/>
                <a:gd name="connsiteY5" fmla="*/ 184661 h 890646"/>
                <a:gd name="connsiteX6" fmla="*/ 0 w 783784"/>
                <a:gd name="connsiteY6" fmla="*/ 803766 h 890646"/>
                <a:gd name="connsiteX7" fmla="*/ 90900 w 783784"/>
                <a:gd name="connsiteY7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420978 w 783784"/>
                <a:gd name="connsiteY5" fmla="*/ 117336 h 890646"/>
                <a:gd name="connsiteX6" fmla="*/ 360611 w 783784"/>
                <a:gd name="connsiteY6" fmla="*/ 184661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59822 w 783784"/>
                <a:gd name="connsiteY5" fmla="*/ 156609 h 890646"/>
                <a:gd name="connsiteX6" fmla="*/ 360611 w 783784"/>
                <a:gd name="connsiteY6" fmla="*/ 184661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59822 w 783784"/>
                <a:gd name="connsiteY5" fmla="*/ 156609 h 890646"/>
                <a:gd name="connsiteX6" fmla="*/ 360611 w 783784"/>
                <a:gd name="connsiteY6" fmla="*/ 176245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59822 w 783784"/>
                <a:gd name="connsiteY5" fmla="*/ 156609 h 890646"/>
                <a:gd name="connsiteX6" fmla="*/ 360611 w 783784"/>
                <a:gd name="connsiteY6" fmla="*/ 176245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59822 w 783784"/>
                <a:gd name="connsiteY5" fmla="*/ 156609 h 890646"/>
                <a:gd name="connsiteX6" fmla="*/ 330428 w 783784"/>
                <a:gd name="connsiteY6" fmla="*/ 195881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59822 w 783784"/>
                <a:gd name="connsiteY5" fmla="*/ 167830 h 890646"/>
                <a:gd name="connsiteX6" fmla="*/ 330428 w 783784"/>
                <a:gd name="connsiteY6" fmla="*/ 195881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47750 w 783784"/>
                <a:gd name="connsiteY5" fmla="*/ 181856 h 890646"/>
                <a:gd name="connsiteX6" fmla="*/ 330428 w 783784"/>
                <a:gd name="connsiteY6" fmla="*/ 195881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47750 w 783784"/>
                <a:gd name="connsiteY5" fmla="*/ 181856 h 890646"/>
                <a:gd name="connsiteX6" fmla="*/ 342502 w 783784"/>
                <a:gd name="connsiteY6" fmla="*/ 198686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47750 w 783784"/>
                <a:gd name="connsiteY5" fmla="*/ 181856 h 890646"/>
                <a:gd name="connsiteX6" fmla="*/ 342502 w 783784"/>
                <a:gd name="connsiteY6" fmla="*/ 217530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63969 w 783784"/>
                <a:gd name="connsiteY5" fmla="*/ 204468 h 890646"/>
                <a:gd name="connsiteX6" fmla="*/ 342502 w 783784"/>
                <a:gd name="connsiteY6" fmla="*/ 217530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63969 w 783784"/>
                <a:gd name="connsiteY5" fmla="*/ 204468 h 890646"/>
                <a:gd name="connsiteX6" fmla="*/ 334391 w 783784"/>
                <a:gd name="connsiteY6" fmla="*/ 258986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88300 w 783784"/>
                <a:gd name="connsiteY5" fmla="*/ 230849 h 890646"/>
                <a:gd name="connsiteX6" fmla="*/ 334391 w 783784"/>
                <a:gd name="connsiteY6" fmla="*/ 258986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  <a:gd name="connsiteX0" fmla="*/ 90900 w 783784"/>
                <a:gd name="connsiteY0" fmla="*/ 831529 h 890646"/>
                <a:gd name="connsiteX1" fmla="*/ 483260 w 783784"/>
                <a:gd name="connsiteY1" fmla="*/ 890646 h 890646"/>
                <a:gd name="connsiteX2" fmla="*/ 783784 w 783784"/>
                <a:gd name="connsiteY2" fmla="*/ 343257 h 890646"/>
                <a:gd name="connsiteX3" fmla="*/ 765602 w 783784"/>
                <a:gd name="connsiteY3" fmla="*/ 99 h 890646"/>
                <a:gd name="connsiteX4" fmla="*/ 561799 w 783784"/>
                <a:gd name="connsiteY4" fmla="*/ 3203 h 890646"/>
                <a:gd name="connsiteX5" fmla="*/ 507197 w 783784"/>
                <a:gd name="connsiteY5" fmla="*/ 230849 h 890646"/>
                <a:gd name="connsiteX6" fmla="*/ 334391 w 783784"/>
                <a:gd name="connsiteY6" fmla="*/ 258986 h 890646"/>
                <a:gd name="connsiteX7" fmla="*/ 0 w 783784"/>
                <a:gd name="connsiteY7" fmla="*/ 803766 h 890646"/>
                <a:gd name="connsiteX8" fmla="*/ 90900 w 783784"/>
                <a:gd name="connsiteY8" fmla="*/ 831529 h 89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784" h="890646">
                  <a:moveTo>
                    <a:pt x="90900" y="831529"/>
                  </a:moveTo>
                  <a:lnTo>
                    <a:pt x="483260" y="890646"/>
                  </a:lnTo>
                  <a:cubicBezTo>
                    <a:pt x="512994" y="701256"/>
                    <a:pt x="525821" y="565898"/>
                    <a:pt x="783784" y="343257"/>
                  </a:cubicBezTo>
                  <a:lnTo>
                    <a:pt x="765602" y="99"/>
                  </a:lnTo>
                  <a:cubicBezTo>
                    <a:pt x="611142" y="-737"/>
                    <a:pt x="716259" y="4039"/>
                    <a:pt x="561799" y="3203"/>
                  </a:cubicBezTo>
                  <a:cubicBezTo>
                    <a:pt x="504362" y="22742"/>
                    <a:pt x="540728" y="200606"/>
                    <a:pt x="507197" y="230849"/>
                  </a:cubicBezTo>
                  <a:cubicBezTo>
                    <a:pt x="473666" y="261092"/>
                    <a:pt x="350223" y="200685"/>
                    <a:pt x="334391" y="258986"/>
                  </a:cubicBezTo>
                  <a:cubicBezTo>
                    <a:pt x="264228" y="373391"/>
                    <a:pt x="54007" y="696422"/>
                    <a:pt x="0" y="803766"/>
                  </a:cubicBezTo>
                  <a:lnTo>
                    <a:pt x="90900" y="831529"/>
                  </a:lnTo>
                  <a:close/>
                </a:path>
              </a:pathLst>
            </a:custGeom>
            <a:solidFill>
              <a:srgbClr val="3FA4DD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534" b="1" dirty="0">
                <a:solidFill>
                  <a:prstClr val="white"/>
                </a:solidFill>
                <a:latin typeface="Calibri" panose="020F0502020204030204"/>
                <a:ea typeface="Meiryo UI" panose="020B0604030504040204" pitchFamily="50" charset="-128"/>
              </a:endParaRP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0A889725-CC43-48A6-A6B6-761702AA30BC}"/>
                </a:ext>
              </a:extLst>
            </p:cNvPr>
            <p:cNvCxnSpPr/>
            <p:nvPr/>
          </p:nvCxnSpPr>
          <p:spPr>
            <a:xfrm flipH="1" flipV="1">
              <a:off x="7241104" y="4175848"/>
              <a:ext cx="401333" cy="188625"/>
            </a:xfrm>
            <a:prstGeom prst="line">
              <a:avLst/>
            </a:prstGeom>
            <a:ln w="571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DDA7170F-8FD9-401C-9212-B5963B112A9E}"/>
                </a:ext>
              </a:extLst>
            </p:cNvPr>
            <p:cNvCxnSpPr/>
            <p:nvPr/>
          </p:nvCxnSpPr>
          <p:spPr>
            <a:xfrm flipH="1">
              <a:off x="7322239" y="4186727"/>
              <a:ext cx="42748" cy="358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23A3E09-4C07-4F12-BBCF-CCFEE5EC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>
              <a:defRPr/>
            </a:pPr>
            <a:fld id="{60F2FB7A-2380-4634-96FB-36D334B62A96}" type="slidenum">
              <a:rPr kumimoji="1" lang="ja-JP" altLang="en-US" sz="1108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</a:rPr>
              <a:pPr defTabSz="422041">
                <a:defRPr/>
              </a:pPr>
              <a:t>8</a:t>
            </a:fld>
            <a:endParaRPr kumimoji="1" lang="ja-JP" altLang="en-US" sz="1108">
              <a:solidFill>
                <a:prstClr val="black"/>
              </a:solidFill>
              <a:latin typeface="Calibri" panose="020F0502020204030204"/>
              <a:ea typeface="游ゴシック Light" panose="020B03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913BF1-CB16-48A5-938D-5E4A34BA7C11}"/>
              </a:ext>
            </a:extLst>
          </p:cNvPr>
          <p:cNvSpPr txBox="1"/>
          <p:nvPr/>
        </p:nvSpPr>
        <p:spPr bwMode="gray">
          <a:xfrm>
            <a:off x="179953" y="1465667"/>
            <a:ext cx="4610954" cy="236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389586">
              <a:defRPr/>
            </a:pPr>
            <a:r>
              <a:rPr lang="ja-JP" altLang="en-US" sz="93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掲出イメージ</a:t>
            </a:r>
            <a:endParaRPr lang="en-US" altLang="ja-JP" sz="937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DCC8AE-8FE1-423A-86D1-33AB24B1484B}"/>
              </a:ext>
            </a:extLst>
          </p:cNvPr>
          <p:cNvSpPr/>
          <p:nvPr/>
        </p:nvSpPr>
        <p:spPr>
          <a:xfrm>
            <a:off x="179953" y="990663"/>
            <a:ext cx="8872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近鉄名古屋駅ホームと地上改札をつなぐ連絡通路のポスター枠・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媒体枠を１広告主様でジャックできる「近鉄名古屋ストリートジャック」。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22041"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今回、期間限定で、特別にポスター枠のみをジャックできるポスタープランを販売いたします。</a:t>
            </a:r>
            <a:endParaRPr kumimoji="1" lang="en-US" altLang="ja-JP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BD5A5DE-99B2-41CA-89AD-AB24093451C8}"/>
              </a:ext>
            </a:extLst>
          </p:cNvPr>
          <p:cNvGrpSpPr/>
          <p:nvPr/>
        </p:nvGrpSpPr>
        <p:grpSpPr>
          <a:xfrm>
            <a:off x="163647" y="1805497"/>
            <a:ext cx="4619736" cy="2057814"/>
            <a:chOff x="-17417" y="1206785"/>
            <a:chExt cx="9161417" cy="4080858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1973708-F959-4CC4-A20D-7C1D0D491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1206785"/>
              <a:ext cx="9144002" cy="4080858"/>
            </a:xfrm>
            <a:prstGeom prst="rect">
              <a:avLst/>
            </a:prstGeom>
          </p:spPr>
        </p:pic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3B22BE7-E05E-418A-9765-5466B8EF7F5F}"/>
                </a:ext>
              </a:extLst>
            </p:cNvPr>
            <p:cNvSpPr/>
            <p:nvPr/>
          </p:nvSpPr>
          <p:spPr>
            <a:xfrm>
              <a:off x="-17417" y="2377440"/>
              <a:ext cx="2473234" cy="1375954"/>
            </a:xfrm>
            <a:custGeom>
              <a:avLst/>
              <a:gdLst>
                <a:gd name="connsiteX0" fmla="*/ 8708 w 2473234"/>
                <a:gd name="connsiteY0" fmla="*/ 0 h 1375954"/>
                <a:gd name="connsiteX1" fmla="*/ 2473234 w 2473234"/>
                <a:gd name="connsiteY1" fmla="*/ 287383 h 1375954"/>
                <a:gd name="connsiteX2" fmla="*/ 2447108 w 2473234"/>
                <a:gd name="connsiteY2" fmla="*/ 949234 h 1375954"/>
                <a:gd name="connsiteX3" fmla="*/ 0 w 2473234"/>
                <a:gd name="connsiteY3" fmla="*/ 1375954 h 1375954"/>
                <a:gd name="connsiteX4" fmla="*/ 8708 w 2473234"/>
                <a:gd name="connsiteY4" fmla="*/ 0 h 137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234" h="1375954">
                  <a:moveTo>
                    <a:pt x="8708" y="0"/>
                  </a:moveTo>
                  <a:lnTo>
                    <a:pt x="2473234" y="287383"/>
                  </a:lnTo>
                  <a:lnTo>
                    <a:pt x="2447108" y="949234"/>
                  </a:lnTo>
                  <a:lnTo>
                    <a:pt x="0" y="1375954"/>
                  </a:lnTo>
                  <a:cubicBezTo>
                    <a:pt x="2903" y="917303"/>
                    <a:pt x="5805" y="458651"/>
                    <a:pt x="8708" y="0"/>
                  </a:cubicBezTo>
                  <a:close/>
                </a:path>
              </a:pathLst>
            </a:custGeom>
            <a:solidFill>
              <a:srgbClr val="FF00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F6BC2C7-8547-4F06-BA4B-AA485C381425}"/>
                </a:ext>
              </a:extLst>
            </p:cNvPr>
            <p:cNvSpPr/>
            <p:nvPr/>
          </p:nvSpPr>
          <p:spPr>
            <a:xfrm>
              <a:off x="6217920" y="2177143"/>
              <a:ext cx="2743200" cy="1776548"/>
            </a:xfrm>
            <a:custGeom>
              <a:avLst/>
              <a:gdLst>
                <a:gd name="connsiteX0" fmla="*/ 0 w 2743200"/>
                <a:gd name="connsiteY0" fmla="*/ 461554 h 1776548"/>
                <a:gd name="connsiteX1" fmla="*/ 2743200 w 2743200"/>
                <a:gd name="connsiteY1" fmla="*/ 0 h 1776548"/>
                <a:gd name="connsiteX2" fmla="*/ 2682240 w 2743200"/>
                <a:gd name="connsiteY2" fmla="*/ 1776548 h 1776548"/>
                <a:gd name="connsiteX3" fmla="*/ 8709 w 2743200"/>
                <a:gd name="connsiteY3" fmla="*/ 1158240 h 1776548"/>
                <a:gd name="connsiteX4" fmla="*/ 0 w 2743200"/>
                <a:gd name="connsiteY4" fmla="*/ 461554 h 17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1776548">
                  <a:moveTo>
                    <a:pt x="0" y="461554"/>
                  </a:moveTo>
                  <a:lnTo>
                    <a:pt x="2743200" y="0"/>
                  </a:lnTo>
                  <a:lnTo>
                    <a:pt x="2682240" y="1776548"/>
                  </a:lnTo>
                  <a:lnTo>
                    <a:pt x="8709" y="1158240"/>
                  </a:lnTo>
                  <a:lnTo>
                    <a:pt x="0" y="461554"/>
                  </a:lnTo>
                  <a:close/>
                </a:path>
              </a:pathLst>
            </a:custGeom>
            <a:solidFill>
              <a:srgbClr val="FF00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A0610BE-33C1-4D78-A123-F2B2A10FF20D}"/>
              </a:ext>
            </a:extLst>
          </p:cNvPr>
          <p:cNvGrpSpPr/>
          <p:nvPr/>
        </p:nvGrpSpPr>
        <p:grpSpPr>
          <a:xfrm>
            <a:off x="179953" y="5346256"/>
            <a:ext cx="1878457" cy="1340840"/>
            <a:chOff x="2143111" y="3595733"/>
            <a:chExt cx="1878457" cy="134084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980A0D5-CB7E-4962-9F4C-6C5616840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3111" y="3595733"/>
              <a:ext cx="1878457" cy="1340840"/>
            </a:xfrm>
            <a:prstGeom prst="rect">
              <a:avLst/>
            </a:prstGeom>
          </p:spPr>
        </p:pic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6C2FFD8C-7491-4D39-9ED9-D2380BB4D5ED}"/>
                </a:ext>
              </a:extLst>
            </p:cNvPr>
            <p:cNvSpPr/>
            <p:nvPr/>
          </p:nvSpPr>
          <p:spPr>
            <a:xfrm>
              <a:off x="3161056" y="4012571"/>
              <a:ext cx="706658" cy="388215"/>
            </a:xfrm>
            <a:custGeom>
              <a:avLst/>
              <a:gdLst>
                <a:gd name="connsiteX0" fmla="*/ 0 w 3439886"/>
                <a:gd name="connsiteY0" fmla="*/ 400594 h 1889760"/>
                <a:gd name="connsiteX1" fmla="*/ 3439886 w 3439886"/>
                <a:gd name="connsiteY1" fmla="*/ 0 h 1889760"/>
                <a:gd name="connsiteX2" fmla="*/ 3422469 w 3439886"/>
                <a:gd name="connsiteY2" fmla="*/ 1889760 h 1889760"/>
                <a:gd name="connsiteX3" fmla="*/ 17417 w 3439886"/>
                <a:gd name="connsiteY3" fmla="*/ 1584960 h 1889760"/>
                <a:gd name="connsiteX4" fmla="*/ 0 w 3439886"/>
                <a:gd name="connsiteY4" fmla="*/ 400594 h 18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9886" h="1889760">
                  <a:moveTo>
                    <a:pt x="0" y="400594"/>
                  </a:moveTo>
                  <a:lnTo>
                    <a:pt x="3439886" y="0"/>
                  </a:lnTo>
                  <a:lnTo>
                    <a:pt x="3422469" y="1889760"/>
                  </a:lnTo>
                  <a:lnTo>
                    <a:pt x="17417" y="1584960"/>
                  </a:lnTo>
                  <a:lnTo>
                    <a:pt x="0" y="400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6E5C9C1F-9513-4A56-8108-F6B3C8BAE858}"/>
                </a:ext>
              </a:extLst>
            </p:cNvPr>
            <p:cNvSpPr/>
            <p:nvPr/>
          </p:nvSpPr>
          <p:spPr>
            <a:xfrm>
              <a:off x="2339902" y="4153902"/>
              <a:ext cx="416839" cy="178901"/>
            </a:xfrm>
            <a:custGeom>
              <a:avLst/>
              <a:gdLst>
                <a:gd name="connsiteX0" fmla="*/ 0 w 2029097"/>
                <a:gd name="connsiteY0" fmla="*/ 182880 h 870857"/>
                <a:gd name="connsiteX1" fmla="*/ 1985554 w 2029097"/>
                <a:gd name="connsiteY1" fmla="*/ 0 h 870857"/>
                <a:gd name="connsiteX2" fmla="*/ 2029097 w 2029097"/>
                <a:gd name="connsiteY2" fmla="*/ 870857 h 870857"/>
                <a:gd name="connsiteX3" fmla="*/ 52251 w 2029097"/>
                <a:gd name="connsiteY3" fmla="*/ 766355 h 870857"/>
                <a:gd name="connsiteX4" fmla="*/ 0 w 2029097"/>
                <a:gd name="connsiteY4" fmla="*/ 182880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097" h="870857">
                  <a:moveTo>
                    <a:pt x="0" y="182880"/>
                  </a:moveTo>
                  <a:lnTo>
                    <a:pt x="1985554" y="0"/>
                  </a:lnTo>
                  <a:lnTo>
                    <a:pt x="2029097" y="870857"/>
                  </a:lnTo>
                  <a:lnTo>
                    <a:pt x="52251" y="766355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A3151B6-AEDF-428A-B361-34E5C6F7C3CF}"/>
              </a:ext>
            </a:extLst>
          </p:cNvPr>
          <p:cNvGrpSpPr/>
          <p:nvPr/>
        </p:nvGrpSpPr>
        <p:grpSpPr>
          <a:xfrm>
            <a:off x="179952" y="3928753"/>
            <a:ext cx="1878457" cy="1346372"/>
            <a:chOff x="179953" y="3633978"/>
            <a:chExt cx="1852036" cy="1327435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4F2BD4F3-BF18-4355-80E0-8C5BE6CEB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953" y="3633978"/>
              <a:ext cx="1852036" cy="1327435"/>
            </a:xfrm>
            <a:prstGeom prst="rect">
              <a:avLst/>
            </a:prstGeom>
          </p:spPr>
        </p:pic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20BBC2F-C0DE-453A-8E7A-C3C22EF6A3FB}"/>
                </a:ext>
              </a:extLst>
            </p:cNvPr>
            <p:cNvSpPr/>
            <p:nvPr/>
          </p:nvSpPr>
          <p:spPr>
            <a:xfrm>
              <a:off x="291075" y="4154312"/>
              <a:ext cx="507987" cy="241647"/>
            </a:xfrm>
            <a:custGeom>
              <a:avLst/>
              <a:gdLst>
                <a:gd name="connsiteX0" fmla="*/ 0 w 2508069"/>
                <a:gd name="connsiteY0" fmla="*/ 1062445 h 1193074"/>
                <a:gd name="connsiteX1" fmla="*/ 43543 w 2508069"/>
                <a:gd name="connsiteY1" fmla="*/ 0 h 1193074"/>
                <a:gd name="connsiteX2" fmla="*/ 2508069 w 2508069"/>
                <a:gd name="connsiteY2" fmla="*/ 226422 h 1193074"/>
                <a:gd name="connsiteX3" fmla="*/ 2508069 w 2508069"/>
                <a:gd name="connsiteY3" fmla="*/ 322217 h 1193074"/>
                <a:gd name="connsiteX4" fmla="*/ 2490651 w 2508069"/>
                <a:gd name="connsiteY4" fmla="*/ 330925 h 1193074"/>
                <a:gd name="connsiteX5" fmla="*/ 2438400 w 2508069"/>
                <a:gd name="connsiteY5" fmla="*/ 348342 h 1193074"/>
                <a:gd name="connsiteX6" fmla="*/ 2403566 w 2508069"/>
                <a:gd name="connsiteY6" fmla="*/ 365760 h 1193074"/>
                <a:gd name="connsiteX7" fmla="*/ 2394857 w 2508069"/>
                <a:gd name="connsiteY7" fmla="*/ 409302 h 1193074"/>
                <a:gd name="connsiteX8" fmla="*/ 2342606 w 2508069"/>
                <a:gd name="connsiteY8" fmla="*/ 426720 h 1193074"/>
                <a:gd name="connsiteX9" fmla="*/ 2325189 w 2508069"/>
                <a:gd name="connsiteY9" fmla="*/ 470262 h 1193074"/>
                <a:gd name="connsiteX10" fmla="*/ 2316480 w 2508069"/>
                <a:gd name="connsiteY10" fmla="*/ 487680 h 1193074"/>
                <a:gd name="connsiteX11" fmla="*/ 2281646 w 2508069"/>
                <a:gd name="connsiteY11" fmla="*/ 548640 h 1193074"/>
                <a:gd name="connsiteX12" fmla="*/ 2307771 w 2508069"/>
                <a:gd name="connsiteY12" fmla="*/ 557348 h 1193074"/>
                <a:gd name="connsiteX13" fmla="*/ 2272937 w 2508069"/>
                <a:gd name="connsiteY13" fmla="*/ 600891 h 1193074"/>
                <a:gd name="connsiteX14" fmla="*/ 2229394 w 2508069"/>
                <a:gd name="connsiteY14" fmla="*/ 661851 h 1193074"/>
                <a:gd name="connsiteX15" fmla="*/ 2194560 w 2508069"/>
                <a:gd name="connsiteY15" fmla="*/ 687977 h 1193074"/>
                <a:gd name="connsiteX16" fmla="*/ 2177143 w 2508069"/>
                <a:gd name="connsiteY16" fmla="*/ 722811 h 1193074"/>
                <a:gd name="connsiteX17" fmla="*/ 2124891 w 2508069"/>
                <a:gd name="connsiteY17" fmla="*/ 766354 h 1193074"/>
                <a:gd name="connsiteX18" fmla="*/ 2116183 w 2508069"/>
                <a:gd name="connsiteY18" fmla="*/ 827314 h 1193074"/>
                <a:gd name="connsiteX19" fmla="*/ 2090057 w 2508069"/>
                <a:gd name="connsiteY19" fmla="*/ 870857 h 1193074"/>
                <a:gd name="connsiteX20" fmla="*/ 2046514 w 2508069"/>
                <a:gd name="connsiteY20" fmla="*/ 914400 h 1193074"/>
                <a:gd name="connsiteX21" fmla="*/ 1994263 w 2508069"/>
                <a:gd name="connsiteY21" fmla="*/ 957942 h 1193074"/>
                <a:gd name="connsiteX22" fmla="*/ 1942011 w 2508069"/>
                <a:gd name="connsiteY22" fmla="*/ 1010194 h 1193074"/>
                <a:gd name="connsiteX23" fmla="*/ 1933303 w 2508069"/>
                <a:gd name="connsiteY23" fmla="*/ 1071154 h 1193074"/>
                <a:gd name="connsiteX24" fmla="*/ 1915886 w 2508069"/>
                <a:gd name="connsiteY24" fmla="*/ 1088571 h 1193074"/>
                <a:gd name="connsiteX25" fmla="*/ 1889760 w 2508069"/>
                <a:gd name="connsiteY25" fmla="*/ 1123405 h 1193074"/>
                <a:gd name="connsiteX26" fmla="*/ 1889760 w 2508069"/>
                <a:gd name="connsiteY26" fmla="*/ 1158240 h 1193074"/>
                <a:gd name="connsiteX27" fmla="*/ 1201783 w 2508069"/>
                <a:gd name="connsiteY27" fmla="*/ 1193074 h 1193074"/>
                <a:gd name="connsiteX28" fmla="*/ 1271451 w 2508069"/>
                <a:gd name="connsiteY28" fmla="*/ 1166948 h 1193074"/>
                <a:gd name="connsiteX29" fmla="*/ 1332411 w 2508069"/>
                <a:gd name="connsiteY29" fmla="*/ 1132114 h 1193074"/>
                <a:gd name="connsiteX30" fmla="*/ 1384663 w 2508069"/>
                <a:gd name="connsiteY30" fmla="*/ 1105988 h 1193074"/>
                <a:gd name="connsiteX31" fmla="*/ 1436914 w 2508069"/>
                <a:gd name="connsiteY31" fmla="*/ 1062445 h 1193074"/>
                <a:gd name="connsiteX32" fmla="*/ 1436914 w 2508069"/>
                <a:gd name="connsiteY32" fmla="*/ 1027611 h 1193074"/>
                <a:gd name="connsiteX33" fmla="*/ 1463040 w 2508069"/>
                <a:gd name="connsiteY33" fmla="*/ 975360 h 1193074"/>
                <a:gd name="connsiteX34" fmla="*/ 1445623 w 2508069"/>
                <a:gd name="connsiteY34" fmla="*/ 923108 h 1193074"/>
                <a:gd name="connsiteX35" fmla="*/ 1393371 w 2508069"/>
                <a:gd name="connsiteY35" fmla="*/ 905691 h 1193074"/>
                <a:gd name="connsiteX36" fmla="*/ 1341120 w 2508069"/>
                <a:gd name="connsiteY36" fmla="*/ 949234 h 1193074"/>
                <a:gd name="connsiteX37" fmla="*/ 1288869 w 2508069"/>
                <a:gd name="connsiteY37" fmla="*/ 984068 h 1193074"/>
                <a:gd name="connsiteX38" fmla="*/ 1254034 w 2508069"/>
                <a:gd name="connsiteY38" fmla="*/ 1010194 h 1193074"/>
                <a:gd name="connsiteX39" fmla="*/ 1236617 w 2508069"/>
                <a:gd name="connsiteY39" fmla="*/ 1036320 h 1193074"/>
                <a:gd name="connsiteX40" fmla="*/ 1201783 w 2508069"/>
                <a:gd name="connsiteY40" fmla="*/ 1045028 h 1193074"/>
                <a:gd name="connsiteX41" fmla="*/ 1184366 w 2508069"/>
                <a:gd name="connsiteY41" fmla="*/ 1010194 h 1193074"/>
                <a:gd name="connsiteX42" fmla="*/ 1166949 w 2508069"/>
                <a:gd name="connsiteY42" fmla="*/ 931817 h 1193074"/>
                <a:gd name="connsiteX43" fmla="*/ 1166949 w 2508069"/>
                <a:gd name="connsiteY43" fmla="*/ 870857 h 1193074"/>
                <a:gd name="connsiteX44" fmla="*/ 1158240 w 2508069"/>
                <a:gd name="connsiteY44" fmla="*/ 809897 h 1193074"/>
                <a:gd name="connsiteX45" fmla="*/ 1149531 w 2508069"/>
                <a:gd name="connsiteY45" fmla="*/ 766354 h 1193074"/>
                <a:gd name="connsiteX46" fmla="*/ 1140823 w 2508069"/>
                <a:gd name="connsiteY46" fmla="*/ 722811 h 1193074"/>
                <a:gd name="connsiteX47" fmla="*/ 1114697 w 2508069"/>
                <a:gd name="connsiteY47" fmla="*/ 687977 h 1193074"/>
                <a:gd name="connsiteX48" fmla="*/ 1071154 w 2508069"/>
                <a:gd name="connsiteY48" fmla="*/ 687977 h 1193074"/>
                <a:gd name="connsiteX49" fmla="*/ 1149531 w 2508069"/>
                <a:gd name="connsiteY49" fmla="*/ 670560 h 1193074"/>
                <a:gd name="connsiteX50" fmla="*/ 1219200 w 2508069"/>
                <a:gd name="connsiteY50" fmla="*/ 618308 h 1193074"/>
                <a:gd name="connsiteX51" fmla="*/ 1297577 w 2508069"/>
                <a:gd name="connsiteY51" fmla="*/ 583474 h 1193074"/>
                <a:gd name="connsiteX52" fmla="*/ 1341120 w 2508069"/>
                <a:gd name="connsiteY52" fmla="*/ 470262 h 1193074"/>
                <a:gd name="connsiteX53" fmla="*/ 1349829 w 2508069"/>
                <a:gd name="connsiteY53" fmla="*/ 383177 h 1193074"/>
                <a:gd name="connsiteX54" fmla="*/ 1297577 w 2508069"/>
                <a:gd name="connsiteY54" fmla="*/ 304800 h 1193074"/>
                <a:gd name="connsiteX55" fmla="*/ 1254034 w 2508069"/>
                <a:gd name="connsiteY55" fmla="*/ 235131 h 1193074"/>
                <a:gd name="connsiteX56" fmla="*/ 1193074 w 2508069"/>
                <a:gd name="connsiteY56" fmla="*/ 200297 h 1193074"/>
                <a:gd name="connsiteX57" fmla="*/ 1105989 w 2508069"/>
                <a:gd name="connsiteY57" fmla="*/ 191588 h 1193074"/>
                <a:gd name="connsiteX58" fmla="*/ 1053737 w 2508069"/>
                <a:gd name="connsiteY58" fmla="*/ 209005 h 1193074"/>
                <a:gd name="connsiteX59" fmla="*/ 984069 w 2508069"/>
                <a:gd name="connsiteY59" fmla="*/ 278674 h 1193074"/>
                <a:gd name="connsiteX60" fmla="*/ 940526 w 2508069"/>
                <a:gd name="connsiteY60" fmla="*/ 339634 h 1193074"/>
                <a:gd name="connsiteX61" fmla="*/ 888274 w 2508069"/>
                <a:gd name="connsiteY61" fmla="*/ 418011 h 1193074"/>
                <a:gd name="connsiteX62" fmla="*/ 914400 w 2508069"/>
                <a:gd name="connsiteY62" fmla="*/ 478971 h 1193074"/>
                <a:gd name="connsiteX63" fmla="*/ 914400 w 2508069"/>
                <a:gd name="connsiteY63" fmla="*/ 496388 h 1193074"/>
                <a:gd name="connsiteX64" fmla="*/ 853440 w 2508069"/>
                <a:gd name="connsiteY64" fmla="*/ 513805 h 1193074"/>
                <a:gd name="connsiteX65" fmla="*/ 766354 w 2508069"/>
                <a:gd name="connsiteY65" fmla="*/ 548640 h 1193074"/>
                <a:gd name="connsiteX66" fmla="*/ 714103 w 2508069"/>
                <a:gd name="connsiteY66" fmla="*/ 609600 h 1193074"/>
                <a:gd name="connsiteX67" fmla="*/ 644434 w 2508069"/>
                <a:gd name="connsiteY67" fmla="*/ 644434 h 1193074"/>
                <a:gd name="connsiteX68" fmla="*/ 618309 w 2508069"/>
                <a:gd name="connsiteY68" fmla="*/ 661851 h 1193074"/>
                <a:gd name="connsiteX69" fmla="*/ 574766 w 2508069"/>
                <a:gd name="connsiteY69" fmla="*/ 696685 h 1193074"/>
                <a:gd name="connsiteX70" fmla="*/ 513806 w 2508069"/>
                <a:gd name="connsiteY70" fmla="*/ 731520 h 1193074"/>
                <a:gd name="connsiteX71" fmla="*/ 496389 w 2508069"/>
                <a:gd name="connsiteY71" fmla="*/ 757645 h 1193074"/>
                <a:gd name="connsiteX72" fmla="*/ 487680 w 2508069"/>
                <a:gd name="connsiteY72" fmla="*/ 818605 h 1193074"/>
                <a:gd name="connsiteX73" fmla="*/ 461554 w 2508069"/>
                <a:gd name="connsiteY73" fmla="*/ 853440 h 1193074"/>
                <a:gd name="connsiteX74" fmla="*/ 391886 w 2508069"/>
                <a:gd name="connsiteY74" fmla="*/ 914400 h 1193074"/>
                <a:gd name="connsiteX75" fmla="*/ 322217 w 2508069"/>
                <a:gd name="connsiteY75" fmla="*/ 940525 h 1193074"/>
                <a:gd name="connsiteX76" fmla="*/ 287383 w 2508069"/>
                <a:gd name="connsiteY76" fmla="*/ 975360 h 1193074"/>
                <a:gd name="connsiteX77" fmla="*/ 287383 w 2508069"/>
                <a:gd name="connsiteY77" fmla="*/ 975360 h 1193074"/>
                <a:gd name="connsiteX78" fmla="*/ 278674 w 2508069"/>
                <a:gd name="connsiteY78" fmla="*/ 984068 h 1193074"/>
                <a:gd name="connsiteX79" fmla="*/ 235131 w 2508069"/>
                <a:gd name="connsiteY79" fmla="*/ 975360 h 1193074"/>
                <a:gd name="connsiteX80" fmla="*/ 130629 w 2508069"/>
                <a:gd name="connsiteY80" fmla="*/ 992777 h 1193074"/>
                <a:gd name="connsiteX81" fmla="*/ 87086 w 2508069"/>
                <a:gd name="connsiteY81" fmla="*/ 1001485 h 1193074"/>
                <a:gd name="connsiteX82" fmla="*/ 17417 w 2508069"/>
                <a:gd name="connsiteY82" fmla="*/ 1010194 h 11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508069" h="1193074">
                  <a:moveTo>
                    <a:pt x="0" y="1062445"/>
                  </a:moveTo>
                  <a:lnTo>
                    <a:pt x="43543" y="0"/>
                  </a:lnTo>
                  <a:lnTo>
                    <a:pt x="2508069" y="226422"/>
                  </a:lnTo>
                  <a:lnTo>
                    <a:pt x="2508069" y="322217"/>
                  </a:lnTo>
                  <a:lnTo>
                    <a:pt x="2490651" y="330925"/>
                  </a:lnTo>
                  <a:lnTo>
                    <a:pt x="2438400" y="348342"/>
                  </a:lnTo>
                  <a:lnTo>
                    <a:pt x="2403566" y="365760"/>
                  </a:lnTo>
                  <a:lnTo>
                    <a:pt x="2394857" y="409302"/>
                  </a:lnTo>
                  <a:lnTo>
                    <a:pt x="2342606" y="426720"/>
                  </a:lnTo>
                  <a:lnTo>
                    <a:pt x="2325189" y="470262"/>
                  </a:lnTo>
                  <a:lnTo>
                    <a:pt x="2316480" y="487680"/>
                  </a:lnTo>
                  <a:lnTo>
                    <a:pt x="2281646" y="548640"/>
                  </a:lnTo>
                  <a:lnTo>
                    <a:pt x="2307771" y="557348"/>
                  </a:lnTo>
                  <a:lnTo>
                    <a:pt x="2272937" y="600891"/>
                  </a:lnTo>
                  <a:lnTo>
                    <a:pt x="2229394" y="661851"/>
                  </a:lnTo>
                  <a:lnTo>
                    <a:pt x="2194560" y="687977"/>
                  </a:lnTo>
                  <a:lnTo>
                    <a:pt x="2177143" y="722811"/>
                  </a:lnTo>
                  <a:lnTo>
                    <a:pt x="2124891" y="766354"/>
                  </a:lnTo>
                  <a:lnTo>
                    <a:pt x="2116183" y="827314"/>
                  </a:lnTo>
                  <a:lnTo>
                    <a:pt x="2090057" y="870857"/>
                  </a:lnTo>
                  <a:lnTo>
                    <a:pt x="2046514" y="914400"/>
                  </a:lnTo>
                  <a:lnTo>
                    <a:pt x="1994263" y="957942"/>
                  </a:lnTo>
                  <a:lnTo>
                    <a:pt x="1942011" y="1010194"/>
                  </a:lnTo>
                  <a:lnTo>
                    <a:pt x="1933303" y="1071154"/>
                  </a:lnTo>
                  <a:lnTo>
                    <a:pt x="1915886" y="1088571"/>
                  </a:lnTo>
                  <a:lnTo>
                    <a:pt x="1889760" y="1123405"/>
                  </a:lnTo>
                  <a:lnTo>
                    <a:pt x="1889760" y="1158240"/>
                  </a:lnTo>
                  <a:lnTo>
                    <a:pt x="1201783" y="1193074"/>
                  </a:lnTo>
                  <a:lnTo>
                    <a:pt x="1271451" y="1166948"/>
                  </a:lnTo>
                  <a:lnTo>
                    <a:pt x="1332411" y="1132114"/>
                  </a:lnTo>
                  <a:lnTo>
                    <a:pt x="1384663" y="1105988"/>
                  </a:lnTo>
                  <a:lnTo>
                    <a:pt x="1436914" y="1062445"/>
                  </a:lnTo>
                  <a:lnTo>
                    <a:pt x="1436914" y="1027611"/>
                  </a:lnTo>
                  <a:lnTo>
                    <a:pt x="1463040" y="975360"/>
                  </a:lnTo>
                  <a:lnTo>
                    <a:pt x="1445623" y="923108"/>
                  </a:lnTo>
                  <a:lnTo>
                    <a:pt x="1393371" y="905691"/>
                  </a:lnTo>
                  <a:lnTo>
                    <a:pt x="1341120" y="949234"/>
                  </a:lnTo>
                  <a:lnTo>
                    <a:pt x="1288869" y="984068"/>
                  </a:lnTo>
                  <a:lnTo>
                    <a:pt x="1254034" y="1010194"/>
                  </a:lnTo>
                  <a:lnTo>
                    <a:pt x="1236617" y="1036320"/>
                  </a:lnTo>
                  <a:lnTo>
                    <a:pt x="1201783" y="1045028"/>
                  </a:lnTo>
                  <a:lnTo>
                    <a:pt x="1184366" y="1010194"/>
                  </a:lnTo>
                  <a:lnTo>
                    <a:pt x="1166949" y="931817"/>
                  </a:lnTo>
                  <a:lnTo>
                    <a:pt x="1166949" y="870857"/>
                  </a:lnTo>
                  <a:lnTo>
                    <a:pt x="1158240" y="809897"/>
                  </a:lnTo>
                  <a:lnTo>
                    <a:pt x="1149531" y="766354"/>
                  </a:lnTo>
                  <a:lnTo>
                    <a:pt x="1140823" y="722811"/>
                  </a:lnTo>
                  <a:lnTo>
                    <a:pt x="1114697" y="687977"/>
                  </a:lnTo>
                  <a:lnTo>
                    <a:pt x="1071154" y="687977"/>
                  </a:lnTo>
                  <a:lnTo>
                    <a:pt x="1149531" y="670560"/>
                  </a:lnTo>
                  <a:lnTo>
                    <a:pt x="1219200" y="618308"/>
                  </a:lnTo>
                  <a:lnTo>
                    <a:pt x="1297577" y="583474"/>
                  </a:lnTo>
                  <a:lnTo>
                    <a:pt x="1341120" y="470262"/>
                  </a:lnTo>
                  <a:lnTo>
                    <a:pt x="1349829" y="383177"/>
                  </a:lnTo>
                  <a:lnTo>
                    <a:pt x="1297577" y="304800"/>
                  </a:lnTo>
                  <a:lnTo>
                    <a:pt x="1254034" y="235131"/>
                  </a:lnTo>
                  <a:lnTo>
                    <a:pt x="1193074" y="200297"/>
                  </a:lnTo>
                  <a:lnTo>
                    <a:pt x="1105989" y="191588"/>
                  </a:lnTo>
                  <a:lnTo>
                    <a:pt x="1053737" y="209005"/>
                  </a:lnTo>
                  <a:lnTo>
                    <a:pt x="984069" y="278674"/>
                  </a:lnTo>
                  <a:lnTo>
                    <a:pt x="940526" y="339634"/>
                  </a:lnTo>
                  <a:lnTo>
                    <a:pt x="888274" y="418011"/>
                  </a:lnTo>
                  <a:lnTo>
                    <a:pt x="914400" y="478971"/>
                  </a:lnTo>
                  <a:lnTo>
                    <a:pt x="914400" y="496388"/>
                  </a:lnTo>
                  <a:lnTo>
                    <a:pt x="853440" y="513805"/>
                  </a:lnTo>
                  <a:lnTo>
                    <a:pt x="766354" y="548640"/>
                  </a:lnTo>
                  <a:lnTo>
                    <a:pt x="714103" y="609600"/>
                  </a:lnTo>
                  <a:lnTo>
                    <a:pt x="644434" y="644434"/>
                  </a:lnTo>
                  <a:lnTo>
                    <a:pt x="618309" y="661851"/>
                  </a:lnTo>
                  <a:lnTo>
                    <a:pt x="574766" y="696685"/>
                  </a:lnTo>
                  <a:lnTo>
                    <a:pt x="513806" y="731520"/>
                  </a:lnTo>
                  <a:lnTo>
                    <a:pt x="496389" y="757645"/>
                  </a:lnTo>
                  <a:lnTo>
                    <a:pt x="487680" y="818605"/>
                  </a:lnTo>
                  <a:lnTo>
                    <a:pt x="461554" y="853440"/>
                  </a:lnTo>
                  <a:lnTo>
                    <a:pt x="391886" y="914400"/>
                  </a:lnTo>
                  <a:lnTo>
                    <a:pt x="322217" y="940525"/>
                  </a:lnTo>
                  <a:lnTo>
                    <a:pt x="287383" y="975360"/>
                  </a:lnTo>
                  <a:lnTo>
                    <a:pt x="287383" y="975360"/>
                  </a:lnTo>
                  <a:lnTo>
                    <a:pt x="278674" y="984068"/>
                  </a:lnTo>
                  <a:lnTo>
                    <a:pt x="235131" y="975360"/>
                  </a:lnTo>
                  <a:lnTo>
                    <a:pt x="130629" y="992777"/>
                  </a:lnTo>
                  <a:lnTo>
                    <a:pt x="87086" y="1001485"/>
                  </a:lnTo>
                  <a:lnTo>
                    <a:pt x="17417" y="101019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D59D55A6-235B-4D37-9C0F-877176C21276}"/>
                </a:ext>
              </a:extLst>
            </p:cNvPr>
            <p:cNvSpPr/>
            <p:nvPr/>
          </p:nvSpPr>
          <p:spPr>
            <a:xfrm>
              <a:off x="895995" y="4216047"/>
              <a:ext cx="215267" cy="160510"/>
            </a:xfrm>
            <a:custGeom>
              <a:avLst/>
              <a:gdLst>
                <a:gd name="connsiteX0" fmla="*/ 8708 w 1053737"/>
                <a:gd name="connsiteY0" fmla="*/ 757645 h 766354"/>
                <a:gd name="connsiteX1" fmla="*/ 0 w 1053737"/>
                <a:gd name="connsiteY1" fmla="*/ 0 h 766354"/>
                <a:gd name="connsiteX2" fmla="*/ 1053737 w 1053737"/>
                <a:gd name="connsiteY2" fmla="*/ 87085 h 766354"/>
                <a:gd name="connsiteX3" fmla="*/ 1045028 w 1053737"/>
                <a:gd name="connsiteY3" fmla="*/ 722811 h 766354"/>
                <a:gd name="connsiteX4" fmla="*/ 966651 w 1053737"/>
                <a:gd name="connsiteY4" fmla="*/ 714102 h 766354"/>
                <a:gd name="connsiteX5" fmla="*/ 966651 w 1053737"/>
                <a:gd name="connsiteY5" fmla="*/ 661851 h 766354"/>
                <a:gd name="connsiteX6" fmla="*/ 966651 w 1053737"/>
                <a:gd name="connsiteY6" fmla="*/ 609600 h 766354"/>
                <a:gd name="connsiteX7" fmla="*/ 940525 w 1053737"/>
                <a:gd name="connsiteY7" fmla="*/ 574765 h 766354"/>
                <a:gd name="connsiteX8" fmla="*/ 905691 w 1053737"/>
                <a:gd name="connsiteY8" fmla="*/ 557348 h 766354"/>
                <a:gd name="connsiteX9" fmla="*/ 905691 w 1053737"/>
                <a:gd name="connsiteY9" fmla="*/ 522514 h 766354"/>
                <a:gd name="connsiteX10" fmla="*/ 940525 w 1053737"/>
                <a:gd name="connsiteY10" fmla="*/ 470262 h 766354"/>
                <a:gd name="connsiteX11" fmla="*/ 931817 w 1053737"/>
                <a:gd name="connsiteY11" fmla="*/ 374468 h 766354"/>
                <a:gd name="connsiteX12" fmla="*/ 914400 w 1053737"/>
                <a:gd name="connsiteY12" fmla="*/ 322217 h 766354"/>
                <a:gd name="connsiteX13" fmla="*/ 888274 w 1053737"/>
                <a:gd name="connsiteY13" fmla="*/ 296091 h 766354"/>
                <a:gd name="connsiteX14" fmla="*/ 870857 w 1053737"/>
                <a:gd name="connsiteY14" fmla="*/ 278674 h 766354"/>
                <a:gd name="connsiteX15" fmla="*/ 836022 w 1053737"/>
                <a:gd name="connsiteY15" fmla="*/ 252548 h 766354"/>
                <a:gd name="connsiteX16" fmla="*/ 792480 w 1053737"/>
                <a:gd name="connsiteY16" fmla="*/ 252548 h 766354"/>
                <a:gd name="connsiteX17" fmla="*/ 766354 w 1053737"/>
                <a:gd name="connsiteY17" fmla="*/ 261257 h 766354"/>
                <a:gd name="connsiteX18" fmla="*/ 766354 w 1053737"/>
                <a:gd name="connsiteY18" fmla="*/ 217714 h 766354"/>
                <a:gd name="connsiteX19" fmla="*/ 766354 w 1053737"/>
                <a:gd name="connsiteY19" fmla="*/ 191588 h 766354"/>
                <a:gd name="connsiteX20" fmla="*/ 679268 w 1053737"/>
                <a:gd name="connsiteY20" fmla="*/ 191588 h 766354"/>
                <a:gd name="connsiteX21" fmla="*/ 618308 w 1053737"/>
                <a:gd name="connsiteY21" fmla="*/ 209005 h 766354"/>
                <a:gd name="connsiteX22" fmla="*/ 539931 w 1053737"/>
                <a:gd name="connsiteY22" fmla="*/ 269965 h 766354"/>
                <a:gd name="connsiteX23" fmla="*/ 539931 w 1053737"/>
                <a:gd name="connsiteY23" fmla="*/ 330925 h 766354"/>
                <a:gd name="connsiteX24" fmla="*/ 539931 w 1053737"/>
                <a:gd name="connsiteY24" fmla="*/ 374468 h 766354"/>
                <a:gd name="connsiteX25" fmla="*/ 513805 w 1053737"/>
                <a:gd name="connsiteY25" fmla="*/ 461554 h 766354"/>
                <a:gd name="connsiteX26" fmla="*/ 522514 w 1053737"/>
                <a:gd name="connsiteY26" fmla="*/ 496388 h 766354"/>
                <a:gd name="connsiteX27" fmla="*/ 478971 w 1053737"/>
                <a:gd name="connsiteY27" fmla="*/ 513805 h 766354"/>
                <a:gd name="connsiteX28" fmla="*/ 452845 w 1053737"/>
                <a:gd name="connsiteY28" fmla="*/ 583474 h 766354"/>
                <a:gd name="connsiteX29" fmla="*/ 435428 w 1053737"/>
                <a:gd name="connsiteY29" fmla="*/ 635725 h 766354"/>
                <a:gd name="connsiteX30" fmla="*/ 435428 w 1053737"/>
                <a:gd name="connsiteY30" fmla="*/ 705394 h 766354"/>
                <a:gd name="connsiteX31" fmla="*/ 435428 w 1053737"/>
                <a:gd name="connsiteY31" fmla="*/ 740228 h 766354"/>
                <a:gd name="connsiteX32" fmla="*/ 444137 w 1053737"/>
                <a:gd name="connsiteY32" fmla="*/ 766354 h 766354"/>
                <a:gd name="connsiteX33" fmla="*/ 8708 w 1053737"/>
                <a:gd name="connsiteY33" fmla="*/ 757645 h 766354"/>
                <a:gd name="connsiteX0" fmla="*/ 17416 w 1053737"/>
                <a:gd name="connsiteY0" fmla="*/ 792479 h 792479"/>
                <a:gd name="connsiteX1" fmla="*/ 0 w 1053737"/>
                <a:gd name="connsiteY1" fmla="*/ 0 h 792479"/>
                <a:gd name="connsiteX2" fmla="*/ 1053737 w 1053737"/>
                <a:gd name="connsiteY2" fmla="*/ 87085 h 792479"/>
                <a:gd name="connsiteX3" fmla="*/ 1045028 w 1053737"/>
                <a:gd name="connsiteY3" fmla="*/ 722811 h 792479"/>
                <a:gd name="connsiteX4" fmla="*/ 966651 w 1053737"/>
                <a:gd name="connsiteY4" fmla="*/ 714102 h 792479"/>
                <a:gd name="connsiteX5" fmla="*/ 966651 w 1053737"/>
                <a:gd name="connsiteY5" fmla="*/ 661851 h 792479"/>
                <a:gd name="connsiteX6" fmla="*/ 966651 w 1053737"/>
                <a:gd name="connsiteY6" fmla="*/ 609600 h 792479"/>
                <a:gd name="connsiteX7" fmla="*/ 940525 w 1053737"/>
                <a:gd name="connsiteY7" fmla="*/ 574765 h 792479"/>
                <a:gd name="connsiteX8" fmla="*/ 905691 w 1053737"/>
                <a:gd name="connsiteY8" fmla="*/ 557348 h 792479"/>
                <a:gd name="connsiteX9" fmla="*/ 905691 w 1053737"/>
                <a:gd name="connsiteY9" fmla="*/ 522514 h 792479"/>
                <a:gd name="connsiteX10" fmla="*/ 940525 w 1053737"/>
                <a:gd name="connsiteY10" fmla="*/ 470262 h 792479"/>
                <a:gd name="connsiteX11" fmla="*/ 931817 w 1053737"/>
                <a:gd name="connsiteY11" fmla="*/ 374468 h 792479"/>
                <a:gd name="connsiteX12" fmla="*/ 914400 w 1053737"/>
                <a:gd name="connsiteY12" fmla="*/ 322217 h 792479"/>
                <a:gd name="connsiteX13" fmla="*/ 888274 w 1053737"/>
                <a:gd name="connsiteY13" fmla="*/ 296091 h 792479"/>
                <a:gd name="connsiteX14" fmla="*/ 870857 w 1053737"/>
                <a:gd name="connsiteY14" fmla="*/ 278674 h 792479"/>
                <a:gd name="connsiteX15" fmla="*/ 836022 w 1053737"/>
                <a:gd name="connsiteY15" fmla="*/ 252548 h 792479"/>
                <a:gd name="connsiteX16" fmla="*/ 792480 w 1053737"/>
                <a:gd name="connsiteY16" fmla="*/ 252548 h 792479"/>
                <a:gd name="connsiteX17" fmla="*/ 766354 w 1053737"/>
                <a:gd name="connsiteY17" fmla="*/ 261257 h 792479"/>
                <a:gd name="connsiteX18" fmla="*/ 766354 w 1053737"/>
                <a:gd name="connsiteY18" fmla="*/ 217714 h 792479"/>
                <a:gd name="connsiteX19" fmla="*/ 766354 w 1053737"/>
                <a:gd name="connsiteY19" fmla="*/ 191588 h 792479"/>
                <a:gd name="connsiteX20" fmla="*/ 679268 w 1053737"/>
                <a:gd name="connsiteY20" fmla="*/ 191588 h 792479"/>
                <a:gd name="connsiteX21" fmla="*/ 618308 w 1053737"/>
                <a:gd name="connsiteY21" fmla="*/ 209005 h 792479"/>
                <a:gd name="connsiteX22" fmla="*/ 539931 w 1053737"/>
                <a:gd name="connsiteY22" fmla="*/ 269965 h 792479"/>
                <a:gd name="connsiteX23" fmla="*/ 539931 w 1053737"/>
                <a:gd name="connsiteY23" fmla="*/ 330925 h 792479"/>
                <a:gd name="connsiteX24" fmla="*/ 539931 w 1053737"/>
                <a:gd name="connsiteY24" fmla="*/ 374468 h 792479"/>
                <a:gd name="connsiteX25" fmla="*/ 513805 w 1053737"/>
                <a:gd name="connsiteY25" fmla="*/ 461554 h 792479"/>
                <a:gd name="connsiteX26" fmla="*/ 522514 w 1053737"/>
                <a:gd name="connsiteY26" fmla="*/ 496388 h 792479"/>
                <a:gd name="connsiteX27" fmla="*/ 478971 w 1053737"/>
                <a:gd name="connsiteY27" fmla="*/ 513805 h 792479"/>
                <a:gd name="connsiteX28" fmla="*/ 452845 w 1053737"/>
                <a:gd name="connsiteY28" fmla="*/ 583474 h 792479"/>
                <a:gd name="connsiteX29" fmla="*/ 435428 w 1053737"/>
                <a:gd name="connsiteY29" fmla="*/ 635725 h 792479"/>
                <a:gd name="connsiteX30" fmla="*/ 435428 w 1053737"/>
                <a:gd name="connsiteY30" fmla="*/ 705394 h 792479"/>
                <a:gd name="connsiteX31" fmla="*/ 435428 w 1053737"/>
                <a:gd name="connsiteY31" fmla="*/ 740228 h 792479"/>
                <a:gd name="connsiteX32" fmla="*/ 444137 w 1053737"/>
                <a:gd name="connsiteY32" fmla="*/ 766354 h 792479"/>
                <a:gd name="connsiteX33" fmla="*/ 17416 w 1053737"/>
                <a:gd name="connsiteY33" fmla="*/ 792479 h 792479"/>
                <a:gd name="connsiteX0" fmla="*/ 386 w 1062833"/>
                <a:gd name="connsiteY0" fmla="*/ 792479 h 792479"/>
                <a:gd name="connsiteX1" fmla="*/ 9096 w 1062833"/>
                <a:gd name="connsiteY1" fmla="*/ 0 h 792479"/>
                <a:gd name="connsiteX2" fmla="*/ 1062833 w 1062833"/>
                <a:gd name="connsiteY2" fmla="*/ 87085 h 792479"/>
                <a:gd name="connsiteX3" fmla="*/ 1054124 w 1062833"/>
                <a:gd name="connsiteY3" fmla="*/ 722811 h 792479"/>
                <a:gd name="connsiteX4" fmla="*/ 975747 w 1062833"/>
                <a:gd name="connsiteY4" fmla="*/ 714102 h 792479"/>
                <a:gd name="connsiteX5" fmla="*/ 975747 w 1062833"/>
                <a:gd name="connsiteY5" fmla="*/ 661851 h 792479"/>
                <a:gd name="connsiteX6" fmla="*/ 975747 w 1062833"/>
                <a:gd name="connsiteY6" fmla="*/ 609600 h 792479"/>
                <a:gd name="connsiteX7" fmla="*/ 949621 w 1062833"/>
                <a:gd name="connsiteY7" fmla="*/ 574765 h 792479"/>
                <a:gd name="connsiteX8" fmla="*/ 914787 w 1062833"/>
                <a:gd name="connsiteY8" fmla="*/ 557348 h 792479"/>
                <a:gd name="connsiteX9" fmla="*/ 914787 w 1062833"/>
                <a:gd name="connsiteY9" fmla="*/ 522514 h 792479"/>
                <a:gd name="connsiteX10" fmla="*/ 949621 w 1062833"/>
                <a:gd name="connsiteY10" fmla="*/ 470262 h 792479"/>
                <a:gd name="connsiteX11" fmla="*/ 940913 w 1062833"/>
                <a:gd name="connsiteY11" fmla="*/ 374468 h 792479"/>
                <a:gd name="connsiteX12" fmla="*/ 923496 w 1062833"/>
                <a:gd name="connsiteY12" fmla="*/ 322217 h 792479"/>
                <a:gd name="connsiteX13" fmla="*/ 897370 w 1062833"/>
                <a:gd name="connsiteY13" fmla="*/ 296091 h 792479"/>
                <a:gd name="connsiteX14" fmla="*/ 879953 w 1062833"/>
                <a:gd name="connsiteY14" fmla="*/ 278674 h 792479"/>
                <a:gd name="connsiteX15" fmla="*/ 845118 w 1062833"/>
                <a:gd name="connsiteY15" fmla="*/ 252548 h 792479"/>
                <a:gd name="connsiteX16" fmla="*/ 801576 w 1062833"/>
                <a:gd name="connsiteY16" fmla="*/ 252548 h 792479"/>
                <a:gd name="connsiteX17" fmla="*/ 775450 w 1062833"/>
                <a:gd name="connsiteY17" fmla="*/ 261257 h 792479"/>
                <a:gd name="connsiteX18" fmla="*/ 775450 w 1062833"/>
                <a:gd name="connsiteY18" fmla="*/ 217714 h 792479"/>
                <a:gd name="connsiteX19" fmla="*/ 775450 w 1062833"/>
                <a:gd name="connsiteY19" fmla="*/ 191588 h 792479"/>
                <a:gd name="connsiteX20" fmla="*/ 688364 w 1062833"/>
                <a:gd name="connsiteY20" fmla="*/ 191588 h 792479"/>
                <a:gd name="connsiteX21" fmla="*/ 627404 w 1062833"/>
                <a:gd name="connsiteY21" fmla="*/ 209005 h 792479"/>
                <a:gd name="connsiteX22" fmla="*/ 549027 w 1062833"/>
                <a:gd name="connsiteY22" fmla="*/ 269965 h 792479"/>
                <a:gd name="connsiteX23" fmla="*/ 549027 w 1062833"/>
                <a:gd name="connsiteY23" fmla="*/ 330925 h 792479"/>
                <a:gd name="connsiteX24" fmla="*/ 549027 w 1062833"/>
                <a:gd name="connsiteY24" fmla="*/ 374468 h 792479"/>
                <a:gd name="connsiteX25" fmla="*/ 522901 w 1062833"/>
                <a:gd name="connsiteY25" fmla="*/ 461554 h 792479"/>
                <a:gd name="connsiteX26" fmla="*/ 531610 w 1062833"/>
                <a:gd name="connsiteY26" fmla="*/ 496388 h 792479"/>
                <a:gd name="connsiteX27" fmla="*/ 488067 w 1062833"/>
                <a:gd name="connsiteY27" fmla="*/ 513805 h 792479"/>
                <a:gd name="connsiteX28" fmla="*/ 461941 w 1062833"/>
                <a:gd name="connsiteY28" fmla="*/ 583474 h 792479"/>
                <a:gd name="connsiteX29" fmla="*/ 444524 w 1062833"/>
                <a:gd name="connsiteY29" fmla="*/ 635725 h 792479"/>
                <a:gd name="connsiteX30" fmla="*/ 444524 w 1062833"/>
                <a:gd name="connsiteY30" fmla="*/ 705394 h 792479"/>
                <a:gd name="connsiteX31" fmla="*/ 444524 w 1062833"/>
                <a:gd name="connsiteY31" fmla="*/ 740228 h 792479"/>
                <a:gd name="connsiteX32" fmla="*/ 453233 w 1062833"/>
                <a:gd name="connsiteY32" fmla="*/ 766354 h 792479"/>
                <a:gd name="connsiteX33" fmla="*/ 386 w 1062833"/>
                <a:gd name="connsiteY33" fmla="*/ 792479 h 79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62833" h="792479">
                  <a:moveTo>
                    <a:pt x="386" y="792479"/>
                  </a:moveTo>
                  <a:cubicBezTo>
                    <a:pt x="-2517" y="539931"/>
                    <a:pt x="11999" y="252548"/>
                    <a:pt x="9096" y="0"/>
                  </a:cubicBezTo>
                  <a:lnTo>
                    <a:pt x="1062833" y="87085"/>
                  </a:lnTo>
                  <a:lnTo>
                    <a:pt x="1054124" y="722811"/>
                  </a:lnTo>
                  <a:lnTo>
                    <a:pt x="975747" y="714102"/>
                  </a:lnTo>
                  <a:lnTo>
                    <a:pt x="975747" y="661851"/>
                  </a:lnTo>
                  <a:lnTo>
                    <a:pt x="975747" y="609600"/>
                  </a:lnTo>
                  <a:lnTo>
                    <a:pt x="949621" y="574765"/>
                  </a:lnTo>
                  <a:lnTo>
                    <a:pt x="914787" y="557348"/>
                  </a:lnTo>
                  <a:lnTo>
                    <a:pt x="914787" y="522514"/>
                  </a:lnTo>
                  <a:lnTo>
                    <a:pt x="949621" y="470262"/>
                  </a:lnTo>
                  <a:lnTo>
                    <a:pt x="940913" y="374468"/>
                  </a:lnTo>
                  <a:lnTo>
                    <a:pt x="923496" y="322217"/>
                  </a:lnTo>
                  <a:lnTo>
                    <a:pt x="897370" y="296091"/>
                  </a:lnTo>
                  <a:lnTo>
                    <a:pt x="879953" y="278674"/>
                  </a:lnTo>
                  <a:lnTo>
                    <a:pt x="845118" y="252548"/>
                  </a:lnTo>
                  <a:lnTo>
                    <a:pt x="801576" y="252548"/>
                  </a:lnTo>
                  <a:lnTo>
                    <a:pt x="775450" y="261257"/>
                  </a:lnTo>
                  <a:lnTo>
                    <a:pt x="775450" y="217714"/>
                  </a:lnTo>
                  <a:lnTo>
                    <a:pt x="775450" y="191588"/>
                  </a:lnTo>
                  <a:lnTo>
                    <a:pt x="688364" y="191588"/>
                  </a:lnTo>
                  <a:lnTo>
                    <a:pt x="627404" y="209005"/>
                  </a:lnTo>
                  <a:lnTo>
                    <a:pt x="549027" y="269965"/>
                  </a:lnTo>
                  <a:lnTo>
                    <a:pt x="549027" y="330925"/>
                  </a:lnTo>
                  <a:lnTo>
                    <a:pt x="549027" y="374468"/>
                  </a:lnTo>
                  <a:lnTo>
                    <a:pt x="522901" y="461554"/>
                  </a:lnTo>
                  <a:lnTo>
                    <a:pt x="531610" y="496388"/>
                  </a:lnTo>
                  <a:lnTo>
                    <a:pt x="488067" y="513805"/>
                  </a:lnTo>
                  <a:lnTo>
                    <a:pt x="461941" y="583474"/>
                  </a:lnTo>
                  <a:lnTo>
                    <a:pt x="444524" y="635725"/>
                  </a:lnTo>
                  <a:lnTo>
                    <a:pt x="444524" y="705394"/>
                  </a:lnTo>
                  <a:lnTo>
                    <a:pt x="444524" y="740228"/>
                  </a:lnTo>
                  <a:lnTo>
                    <a:pt x="453233" y="766354"/>
                  </a:lnTo>
                  <a:lnTo>
                    <a:pt x="386" y="792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1F3605E-B251-4ED9-8D34-DBB9FF60BE45}"/>
              </a:ext>
            </a:extLst>
          </p:cNvPr>
          <p:cNvSpPr txBox="1"/>
          <p:nvPr/>
        </p:nvSpPr>
        <p:spPr bwMode="gray">
          <a:xfrm>
            <a:off x="1330553" y="689670"/>
            <a:ext cx="291137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lang="ja-JP" altLang="en-US" sz="1100" b="1" dirty="0">
                <a:solidFill>
                  <a:srgbClr val="00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「近鉄名古屋ストリートジャック ポスタープラン」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1" name="フッター プレースホルダー 1">
            <a:extLst>
              <a:ext uri="{FF2B5EF4-FFF2-40B4-BE49-F238E27FC236}">
                <a16:creationId xmlns:a16="http://schemas.microsoft.com/office/drawing/2014/main" id="{C458BE14-D49E-499F-A555-AF3C1B3FF065}"/>
              </a:ext>
            </a:extLst>
          </p:cNvPr>
          <p:cNvSpPr txBox="1">
            <a:spLocks/>
          </p:cNvSpPr>
          <p:nvPr/>
        </p:nvSpPr>
        <p:spPr>
          <a:xfrm>
            <a:off x="104022" y="79458"/>
            <a:ext cx="4384158" cy="293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1" lang="ja-JP" altLang="en-US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駅メディア</a:t>
            </a:r>
            <a:r>
              <a:rPr kumimoji="1" lang="en-US" altLang="ja-JP" sz="1600" b="1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CP</a:t>
            </a:r>
            <a:endParaRPr kumimoji="1" lang="ja-JP" altLang="en-US" sz="1600" b="1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DE80295-08DE-4C96-B447-ED831FD8156B}"/>
              </a:ext>
            </a:extLst>
          </p:cNvPr>
          <p:cNvSpPr txBox="1"/>
          <p:nvPr/>
        </p:nvSpPr>
        <p:spPr bwMode="gray">
          <a:xfrm>
            <a:off x="2133428" y="3933298"/>
            <a:ext cx="2649956" cy="239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389586">
              <a:defRPr/>
            </a:pPr>
            <a:r>
              <a:rPr lang="ja-JP" altLang="en-US" sz="93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掲出場所</a:t>
            </a:r>
            <a:endParaRPr lang="en-US" altLang="ja-JP" sz="937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4AEDBC3-406E-4C92-829D-2A8B9F20F041}"/>
              </a:ext>
            </a:extLst>
          </p:cNvPr>
          <p:cNvSpPr/>
          <p:nvPr/>
        </p:nvSpPr>
        <p:spPr bwMode="gray">
          <a:xfrm>
            <a:off x="4949654" y="1465667"/>
            <a:ext cx="4956346" cy="230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キャンペーン内容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0CB3C7B-5216-4150-A8BF-73A5DDD329AD}"/>
              </a:ext>
            </a:extLst>
          </p:cNvPr>
          <p:cNvSpPr txBox="1"/>
          <p:nvPr/>
        </p:nvSpPr>
        <p:spPr>
          <a:xfrm>
            <a:off x="4949653" y="2409148"/>
            <a:ext cx="4956346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対象媒体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近鉄名古屋ストリートジャック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26B27A8-B6F0-497A-8AF5-D9EFD1506901}"/>
              </a:ext>
            </a:extLst>
          </p:cNvPr>
          <p:cNvSpPr txBox="1"/>
          <p:nvPr/>
        </p:nvSpPr>
        <p:spPr>
          <a:xfrm>
            <a:off x="4949653" y="3029574"/>
            <a:ext cx="4956346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掲出内容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B1(B0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も可能・一部枠は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のみ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)31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枚　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000CF5A-AFEA-41FB-9FFF-0376C666882F}"/>
              </a:ext>
            </a:extLst>
          </p:cNvPr>
          <p:cNvSpPr txBox="1"/>
          <p:nvPr/>
        </p:nvSpPr>
        <p:spPr>
          <a:xfrm>
            <a:off x="4949654" y="4460799"/>
            <a:ext cx="4956346" cy="162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【CP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496,000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上記金額は税別価格です。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当ジャックの受付開始前より通常商品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各種駅ばりセット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も併売いたします。</a:t>
            </a:r>
          </a:p>
          <a:p>
            <a:pPr defTabSz="844083">
              <a:spcAft>
                <a:spcPts val="462"/>
              </a:spcAft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通常商品で先にお申込があった場合、当該期間は当商品の販売はできません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B7B4294-C9F1-428B-88BC-FC16209E2AE4}"/>
              </a:ext>
            </a:extLst>
          </p:cNvPr>
          <p:cNvSpPr txBox="1"/>
          <p:nvPr/>
        </p:nvSpPr>
        <p:spPr>
          <a:xfrm>
            <a:off x="4949654" y="1821999"/>
            <a:ext cx="4711042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対象期間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実施中～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掲出終了分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EE6F53B-D64A-4686-BBD8-E77CB1EEE385}"/>
              </a:ext>
            </a:extLst>
          </p:cNvPr>
          <p:cNvSpPr txBox="1"/>
          <p:nvPr/>
        </p:nvSpPr>
        <p:spPr>
          <a:xfrm>
            <a:off x="4949653" y="3626147"/>
            <a:ext cx="4956346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spcAft>
                <a:spcPts val="462"/>
              </a:spcAft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申込システム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spcAft>
                <a:spcPts val="462"/>
              </a:spcAft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掲出希望月の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ヵ月前第一営業日より受付開始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66D12ADF-F0A3-4181-850D-A8D7B6ECD604}"/>
              </a:ext>
            </a:extLst>
          </p:cNvPr>
          <p:cNvSpPr/>
          <p:nvPr/>
        </p:nvSpPr>
        <p:spPr>
          <a:xfrm>
            <a:off x="9066099" y="771105"/>
            <a:ext cx="616064" cy="61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A0213C3-7EA3-1FED-25AF-FB114014F2F1}"/>
              </a:ext>
            </a:extLst>
          </p:cNvPr>
          <p:cNvSpPr txBox="1"/>
          <p:nvPr/>
        </p:nvSpPr>
        <p:spPr bwMode="gray">
          <a:xfrm>
            <a:off x="197195" y="688016"/>
            <a:ext cx="1133358" cy="26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名古屋地区 ５</a:t>
            </a:r>
          </a:p>
        </p:txBody>
      </p:sp>
    </p:spTree>
    <p:extLst>
      <p:ext uri="{BB962C8B-B14F-4D97-AF65-F5344CB8AC3E}">
        <p14:creationId xmlns:p14="http://schemas.microsoft.com/office/powerpoint/2010/main" val="337441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2">
      <a:dk1>
        <a:sysClr val="windowText" lastClr="000000"/>
      </a:dk1>
      <a:lt1>
        <a:sysClr val="window" lastClr="FFFFFF"/>
      </a:lt1>
      <a:dk2>
        <a:srgbClr val="222A35"/>
      </a:dk2>
      <a:lt2>
        <a:srgbClr val="F2F2F2"/>
      </a:lt2>
      <a:accent1>
        <a:srgbClr val="00BEDE"/>
      </a:accent1>
      <a:accent2>
        <a:srgbClr val="FEDE82"/>
      </a:accent2>
      <a:accent3>
        <a:srgbClr val="EE1E1E"/>
      </a:accent3>
      <a:accent4>
        <a:srgbClr val="E5E7EB"/>
      </a:accent4>
      <a:accent5>
        <a:srgbClr val="F46038"/>
      </a:accent5>
      <a:accent6>
        <a:srgbClr val="BBD7C4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ユーザー定義 2">
      <a:dk1>
        <a:sysClr val="windowText" lastClr="000000"/>
      </a:dk1>
      <a:lt1>
        <a:sysClr val="window" lastClr="FFFFFF"/>
      </a:lt1>
      <a:dk2>
        <a:srgbClr val="222A35"/>
      </a:dk2>
      <a:lt2>
        <a:srgbClr val="F2F2F2"/>
      </a:lt2>
      <a:accent1>
        <a:srgbClr val="00BEDE"/>
      </a:accent1>
      <a:accent2>
        <a:srgbClr val="FEDE82"/>
      </a:accent2>
      <a:accent3>
        <a:srgbClr val="EE1E1E"/>
      </a:accent3>
      <a:accent4>
        <a:srgbClr val="E5E7EB"/>
      </a:accent4>
      <a:accent5>
        <a:srgbClr val="F46038"/>
      </a:accent5>
      <a:accent6>
        <a:srgbClr val="BBD7C4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8432</TotalTime>
  <Words>2761</Words>
  <Application>Microsoft Office PowerPoint</Application>
  <PresentationFormat>A4 210 x 297 mm</PresentationFormat>
  <Paragraphs>356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Meiryo UI</vt:lpstr>
      <vt:lpstr>メイリオ</vt:lpstr>
      <vt:lpstr>游ゴシック</vt:lpstr>
      <vt:lpstr>Arial</vt:lpstr>
      <vt:lpstr>Calibri</vt:lpstr>
      <vt:lpstr>Calibri Light</vt:lpstr>
      <vt:lpstr>Consolas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ADKINTETSU</dc:creator>
  <cp:lastModifiedBy>金井 美沙季</cp:lastModifiedBy>
  <cp:revision>523</cp:revision>
  <cp:lastPrinted>2021-04-26T09:39:55Z</cp:lastPrinted>
  <dcterms:created xsi:type="dcterms:W3CDTF">2019-09-24T07:00:19Z</dcterms:created>
  <dcterms:modified xsi:type="dcterms:W3CDTF">2022-05-25T06:27:30Z</dcterms:modified>
</cp:coreProperties>
</file>