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7" r:id="rId2"/>
    <p:sldId id="268" r:id="rId3"/>
    <p:sldId id="269" r:id="rId4"/>
    <p:sldId id="270" r:id="rId5"/>
    <p:sldId id="271" r:id="rId6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F4F"/>
    <a:srgbClr val="FFFFFF"/>
    <a:srgbClr val="FF7979"/>
    <a:srgbClr val="FF6699"/>
    <a:srgbClr val="FF33CC"/>
    <a:srgbClr val="FF0066"/>
    <a:srgbClr val="FFC000"/>
    <a:srgbClr val="EB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8831" cy="495029"/>
          </a:xfrm>
          <a:prstGeom prst="rect">
            <a:avLst/>
          </a:prstGeom>
        </p:spPr>
        <p:txBody>
          <a:bodyPr vert="horz" lIns="90638" tIns="45318" rIns="90638" bIns="453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2"/>
            <a:ext cx="2918831" cy="495029"/>
          </a:xfrm>
          <a:prstGeom prst="rect">
            <a:avLst/>
          </a:prstGeom>
        </p:spPr>
        <p:txBody>
          <a:bodyPr vert="horz" lIns="90638" tIns="45318" rIns="90638" bIns="45318" rtlCol="0"/>
          <a:lstStyle>
            <a:lvl1pPr algn="r">
              <a:defRPr sz="1200"/>
            </a:lvl1pPr>
          </a:lstStyle>
          <a:p>
            <a:fld id="{7EBF36D7-EC8C-4131-959F-A042237226CB}" type="datetimeFigureOut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38" tIns="45318" rIns="90638" bIns="453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638" tIns="45318" rIns="90638" bIns="453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0638" tIns="45318" rIns="90638" bIns="453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1" cy="495028"/>
          </a:xfrm>
          <a:prstGeom prst="rect">
            <a:avLst/>
          </a:prstGeom>
        </p:spPr>
        <p:txBody>
          <a:bodyPr vert="horz" lIns="90638" tIns="45318" rIns="90638" bIns="45318" rtlCol="0" anchor="b"/>
          <a:lstStyle>
            <a:lvl1pPr algn="r">
              <a:defRPr sz="1200"/>
            </a:lvl1pPr>
          </a:lstStyle>
          <a:p>
            <a:fld id="{4FE9FA45-53FC-4520-931B-363CDFBE74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131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62DD-3844-4CCA-B7A1-AC45EB451987}" type="datetimeFigureOut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CDAC-AF9A-43C8-9536-35F8A4442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108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62DD-3844-4CCA-B7A1-AC45EB451987}" type="datetimeFigureOut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CDAC-AF9A-43C8-9536-35F8A4442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36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62DD-3844-4CCA-B7A1-AC45EB451987}" type="datetimeFigureOut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CDAC-AF9A-43C8-9536-35F8A4442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957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5035550" y="1600200"/>
            <a:ext cx="4375150" cy="21859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5035550" y="3938589"/>
            <a:ext cx="4375150" cy="21875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B3D4B-E367-48D1-9C09-0C69F8FD74D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381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62DD-3844-4CCA-B7A1-AC45EB451987}" type="datetimeFigureOut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CDAC-AF9A-43C8-9536-35F8A4442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91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62DD-3844-4CCA-B7A1-AC45EB451987}" type="datetimeFigureOut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CDAC-AF9A-43C8-9536-35F8A4442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69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62DD-3844-4CCA-B7A1-AC45EB451987}" type="datetimeFigureOut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CDAC-AF9A-43C8-9536-35F8A4442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92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62DD-3844-4CCA-B7A1-AC45EB451987}" type="datetimeFigureOut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CDAC-AF9A-43C8-9536-35F8A4442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88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62DD-3844-4CCA-B7A1-AC45EB451987}" type="datetimeFigureOut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CDAC-AF9A-43C8-9536-35F8A4442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45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62DD-3844-4CCA-B7A1-AC45EB451987}" type="datetimeFigureOut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CDAC-AF9A-43C8-9536-35F8A4442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759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62DD-3844-4CCA-B7A1-AC45EB451987}" type="datetimeFigureOut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CDAC-AF9A-43C8-9536-35F8A4442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17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62DD-3844-4CCA-B7A1-AC45EB451987}" type="datetimeFigureOut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CDAC-AF9A-43C8-9536-35F8A4442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32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362DD-3844-4CCA-B7A1-AC45EB451987}" type="datetimeFigureOut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8CDAC-AF9A-43C8-9536-35F8A4442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701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3"/>
          <p:cNvSpPr txBox="1">
            <a:spLocks noChangeArrowheads="1"/>
          </p:cNvSpPr>
          <p:nvPr/>
        </p:nvSpPr>
        <p:spPr bwMode="auto">
          <a:xfrm>
            <a:off x="343184" y="1831390"/>
            <a:ext cx="7764463" cy="43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適　　用　　条　　件　　：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広告内容が、観光など移動促進に関連すること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　　　　　　　　　　　　　　　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過去の出稿実績関係なく対象となります。　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広告内容の審査基準は通常と同様です。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　　　　　　　　　　　　　　　</a:t>
            </a:r>
            <a:r>
              <a:rPr lang="en-US" altLang="ja-JP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適用可否の事前審査を必須とさせていただきます。</a:t>
            </a:r>
            <a:endParaRPr lang="en-US" altLang="ja-JP" sz="1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対    象　　商　　品　 ：</a:t>
            </a:r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J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･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AD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ビジョン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Central 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東京駅</a:t>
            </a:r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八重洲口セット・八重洲北・八重洲南北通路</a:t>
            </a:r>
            <a:r>
              <a:rPr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1050" b="1" dirty="0" err="1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、</a:t>
            </a:r>
            <a:endParaRPr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　　　　　　　　　　　　 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J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･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AD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ビジョン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Central 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名古屋駅</a:t>
            </a:r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（名古屋駅セット・新幹線口・地下通路）、</a:t>
            </a:r>
            <a:endParaRPr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　　　　  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		J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･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AD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ビジョン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Central 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新幹線新大阪駅、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5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　　　                    　 </a:t>
            </a: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J</a:t>
            </a: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･</a:t>
            </a:r>
            <a:r>
              <a:rPr lang="en-US" altLang="ja-JP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AD</a:t>
            </a: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ビジョン</a:t>
            </a:r>
            <a:r>
              <a:rPr lang="en-US" altLang="ja-JP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Central </a:t>
            </a: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新幹線東名阪セット／東阪セット、</a:t>
            </a:r>
            <a:endParaRPr lang="en-US" altLang="ja-JP" sz="12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　　　　　　　　　　　   新大阪駅乗換口マルチビジョン、新幹線京都駅コンコースビジョン</a:t>
            </a:r>
            <a:endParaRPr lang="en-US" altLang="ja-JP" sz="12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対　　象　　時　　期　 ：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zh-TW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2022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7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月～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2022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9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月 放映分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05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放　　映　　秒　　数　 ：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15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秒枠／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秒枠　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　　　　　　　　　　　 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新大阪駅乗換口マルチビジョンのみ</a:t>
            </a:r>
            <a:r>
              <a:rPr lang="en-US" altLang="ja-JP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8</a:t>
            </a: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秒枠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広 告 料 金（税別）： 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定価の</a:t>
            </a:r>
            <a:r>
              <a:rPr lang="en-US" altLang="ja-JP" sz="1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30%</a:t>
            </a:r>
            <a:r>
              <a:rPr lang="ja-JP" altLang="en-US" sz="1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オフ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にてご提供いたします。　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申　　込　　方　　法　 ：</a:t>
            </a:r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通常のお申込みルールに準じます。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そ　　　の　　　他　　　 ：</a:t>
            </a:r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・申込枠数に上限はございません。　 ・本企画発表以降のお申込に限ります。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　　　　　　　　　　　　　　 ・他企画や他キャンペーンとの併用はできかねます。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　　　　　　　　　　　　　　　・対象期間内へのお申込みであれば、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回目以降も適用対象です。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　　　　　　　　　　　　　　 ・通常のお申込と枠を共有しておりますので、販売状況は都度お問い合わせください。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ja-JP" sz="1050" b="1" dirty="0">
              <a:solidFill>
                <a:srgbClr val="A6A6A6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123" name="グループ化 32"/>
          <p:cNvGrpSpPr>
            <a:grpSpLocks/>
          </p:cNvGrpSpPr>
          <p:nvPr/>
        </p:nvGrpSpPr>
        <p:grpSpPr bwMode="auto">
          <a:xfrm>
            <a:off x="-3175" y="115888"/>
            <a:ext cx="9906000" cy="519112"/>
            <a:chOff x="-3175" y="115888"/>
            <a:chExt cx="9147175" cy="519112"/>
          </a:xfrm>
        </p:grpSpPr>
        <p:sp>
          <p:nvSpPr>
            <p:cNvPr id="5141" name="AutoShape 116"/>
            <p:cNvSpPr>
              <a:spLocks noChangeArrowheads="1"/>
            </p:cNvSpPr>
            <p:nvPr/>
          </p:nvSpPr>
          <p:spPr bwMode="auto">
            <a:xfrm rot="10800000">
              <a:off x="-3175" y="115888"/>
              <a:ext cx="1800225" cy="509587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043 w 21600"/>
                <a:gd name="T13" fmla="*/ 3043 h 21600"/>
                <a:gd name="T14" fmla="*/ 18557 w 21600"/>
                <a:gd name="T15" fmla="*/ 185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485" y="21600"/>
                  </a:lnTo>
                  <a:lnTo>
                    <a:pt x="19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600">
                  <a:solidFill>
                    <a:schemeClr val="bg1"/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デジタル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600">
                  <a:solidFill>
                    <a:schemeClr val="bg1"/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サイネージ</a:t>
              </a:r>
            </a:p>
          </p:txBody>
        </p:sp>
        <p:sp>
          <p:nvSpPr>
            <p:cNvPr id="5142" name="Line 117"/>
            <p:cNvSpPr>
              <a:spLocks noChangeShapeType="1"/>
            </p:cNvSpPr>
            <p:nvPr/>
          </p:nvSpPr>
          <p:spPr bwMode="auto">
            <a:xfrm>
              <a:off x="0" y="635000"/>
              <a:ext cx="9144000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5124" name="Line 11"/>
          <p:cNvSpPr>
            <a:spLocks noChangeShapeType="1"/>
          </p:cNvSpPr>
          <p:nvPr/>
        </p:nvSpPr>
        <p:spPr bwMode="auto">
          <a:xfrm>
            <a:off x="-3175" y="6597650"/>
            <a:ext cx="9906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5" name="Text Box 43"/>
          <p:cNvSpPr txBox="1">
            <a:spLocks noChangeArrowheads="1"/>
          </p:cNvSpPr>
          <p:nvPr/>
        </p:nvSpPr>
        <p:spPr bwMode="auto">
          <a:xfrm>
            <a:off x="422679" y="1048739"/>
            <a:ext cx="6643165" cy="71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1700"/>
              </a:lnSpc>
              <a:spcBef>
                <a:spcPct val="0"/>
              </a:spcBef>
              <a:buFontTx/>
              <a:buNone/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観光など移動促進に関連する広告の出稿応援として、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J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AD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ビジョン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Central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東京駅・名古屋駅・新幹線新大阪駅、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ts val="1700"/>
              </a:lnSpc>
              <a:spcBef>
                <a:spcPct val="0"/>
              </a:spcBef>
              <a:buFontTx/>
              <a:buNone/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新大阪駅乗換口マルチビジョン、新幹線京都駅コンコースビジョンに特別価格（</a:t>
            </a:r>
            <a:r>
              <a:rPr lang="ja-JP" altLang="en-US" sz="11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定価の</a:t>
            </a:r>
            <a:r>
              <a:rPr lang="en-US" altLang="ja-JP" sz="11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30%</a:t>
            </a:r>
            <a:r>
              <a:rPr lang="ja-JP" altLang="en-US" sz="11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オフ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）で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ts val="1700"/>
              </a:lnSpc>
              <a:spcBef>
                <a:spcPct val="0"/>
              </a:spcBef>
              <a:buFontTx/>
              <a:buNone/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放映いただけるプランをご用意いたしました。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26" name="Text Box 13"/>
          <p:cNvSpPr txBox="1">
            <a:spLocks noChangeArrowheads="1"/>
          </p:cNvSpPr>
          <p:nvPr/>
        </p:nvSpPr>
        <p:spPr bwMode="auto">
          <a:xfrm>
            <a:off x="154486" y="741364"/>
            <a:ext cx="44823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デジタルサイネージ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いこう！おでかけ割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29" name="Rectangle 26"/>
          <p:cNvSpPr>
            <a:spLocks noChangeArrowheads="1"/>
          </p:cNvSpPr>
          <p:nvPr/>
        </p:nvSpPr>
        <p:spPr bwMode="auto">
          <a:xfrm>
            <a:off x="149225" y="6597650"/>
            <a:ext cx="95631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Copyright © 2022JR TOKAI AGENCY CO.,LTD. All Rights Reserved.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！ 掲出場所の公共性及び性質上から、広告内容が不適当であるものと当社が判断した場合、掲出の取り扱いを行えないことがあります。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30" name="Text Box 126"/>
          <p:cNvSpPr txBox="1">
            <a:spLocks noChangeArrowheads="1"/>
          </p:cNvSpPr>
          <p:nvPr/>
        </p:nvSpPr>
        <p:spPr bwMode="auto">
          <a:xfrm>
            <a:off x="8698726" y="296910"/>
            <a:ext cx="11785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ea typeface="HGP創英角ｺﾞｼｯｸUB" panose="020B0900000000000000" pitchFamily="50" charset="-128"/>
              </a:rPr>
              <a:t>　　</a:t>
            </a:r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2022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</a:t>
            </a:r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</a:p>
        </p:txBody>
      </p:sp>
      <p:sp>
        <p:nvSpPr>
          <p:cNvPr id="5132" name="AutoShape 28"/>
          <p:cNvSpPr>
            <a:spLocks noChangeArrowheads="1"/>
          </p:cNvSpPr>
          <p:nvPr/>
        </p:nvSpPr>
        <p:spPr bwMode="auto">
          <a:xfrm>
            <a:off x="2116970" y="230981"/>
            <a:ext cx="2368766" cy="340519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年度第</a:t>
            </a:r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四半期限定</a:t>
            </a:r>
          </a:p>
        </p:txBody>
      </p:sp>
      <p:sp>
        <p:nvSpPr>
          <p:cNvPr id="2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608121" y="6481762"/>
            <a:ext cx="23114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29A807-7A97-4A29-AC9A-2D44C644DF1B}" type="slidenum">
              <a:rPr lang="en-US" altLang="ja-JP" sz="12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" name="グループ化 1"/>
          <p:cNvGrpSpPr>
            <a:grpSpLocks noChangeAspect="1"/>
          </p:cNvGrpSpPr>
          <p:nvPr/>
        </p:nvGrpSpPr>
        <p:grpSpPr>
          <a:xfrm>
            <a:off x="7785054" y="773300"/>
            <a:ext cx="2092200" cy="4128818"/>
            <a:chOff x="7280482" y="1445640"/>
            <a:chExt cx="2585702" cy="4610225"/>
          </a:xfrm>
        </p:grpSpPr>
        <p:grpSp>
          <p:nvGrpSpPr>
            <p:cNvPr id="5133" name="グループ化 2"/>
            <p:cNvGrpSpPr>
              <a:grpSpLocks/>
            </p:cNvGrpSpPr>
            <p:nvPr/>
          </p:nvGrpSpPr>
          <p:grpSpPr bwMode="auto">
            <a:xfrm>
              <a:off x="7280482" y="1445640"/>
              <a:ext cx="2585702" cy="4610225"/>
              <a:chOff x="7142391" y="1310859"/>
              <a:chExt cx="2585723" cy="4610687"/>
            </a:xfrm>
          </p:grpSpPr>
          <p:grpSp>
            <p:nvGrpSpPr>
              <p:cNvPr id="5134" name="グループ化 1"/>
              <p:cNvGrpSpPr>
                <a:grpSpLocks/>
              </p:cNvGrpSpPr>
              <p:nvPr/>
            </p:nvGrpSpPr>
            <p:grpSpPr bwMode="auto">
              <a:xfrm>
                <a:off x="7142391" y="2596827"/>
                <a:ext cx="2585723" cy="3324719"/>
                <a:chOff x="7292845" y="2465389"/>
                <a:chExt cx="2586418" cy="3325542"/>
              </a:xfrm>
            </p:grpSpPr>
            <p:sp>
              <p:nvSpPr>
                <p:cNvPr id="5138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7292845" y="2465389"/>
                  <a:ext cx="2586418" cy="2234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700" dirty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  <a:cs typeface="メイリオ" panose="020B0604030504040204" pitchFamily="50" charset="-128"/>
                    </a:rPr>
                    <a:t>◆J</a:t>
                  </a:r>
                  <a:r>
                    <a:rPr lang="ja-JP" altLang="en-US" sz="700" dirty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  <a:cs typeface="メイリオ" panose="020B0604030504040204" pitchFamily="50" charset="-128"/>
                    </a:rPr>
                    <a:t>・</a:t>
                  </a:r>
                  <a:r>
                    <a:rPr lang="en-US" altLang="ja-JP" sz="700" dirty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  <a:cs typeface="メイリオ" panose="020B0604030504040204" pitchFamily="50" charset="-128"/>
                    </a:rPr>
                    <a:t>AD</a:t>
                  </a:r>
                  <a:r>
                    <a:rPr lang="ja-JP" altLang="en-US" sz="700" dirty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  <a:cs typeface="メイリオ" panose="020B0604030504040204" pitchFamily="50" charset="-128"/>
                    </a:rPr>
                    <a:t>ビジョン</a:t>
                  </a:r>
                  <a:r>
                    <a:rPr lang="en-US" altLang="ja-JP" sz="700" dirty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  <a:cs typeface="メイリオ" panose="020B0604030504040204" pitchFamily="50" charset="-128"/>
                    </a:rPr>
                    <a:t>Central</a:t>
                  </a:r>
                  <a:r>
                    <a:rPr lang="ja-JP" altLang="en-US" sz="700" dirty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  <a:cs typeface="メイリオ" panose="020B0604030504040204" pitchFamily="50" charset="-128"/>
                    </a:rPr>
                    <a:t>東京駅八重洲南北通路</a:t>
                  </a:r>
                </a:p>
              </p:txBody>
            </p:sp>
            <p:sp>
              <p:nvSpPr>
                <p:cNvPr id="513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7458501" y="3981179"/>
                  <a:ext cx="2308009" cy="2234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700" dirty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  <a:cs typeface="メイリオ" panose="020B0604030504040204" pitchFamily="50" charset="-128"/>
                    </a:rPr>
                    <a:t>◆J</a:t>
                  </a:r>
                  <a:r>
                    <a:rPr lang="ja-JP" altLang="en-US" sz="700" dirty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  <a:cs typeface="メイリオ" panose="020B0604030504040204" pitchFamily="50" charset="-128"/>
                    </a:rPr>
                    <a:t>・</a:t>
                  </a:r>
                  <a:r>
                    <a:rPr lang="en-US" altLang="ja-JP" sz="700" dirty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  <a:cs typeface="メイリオ" panose="020B0604030504040204" pitchFamily="50" charset="-128"/>
                    </a:rPr>
                    <a:t>AD</a:t>
                  </a:r>
                  <a:r>
                    <a:rPr lang="ja-JP" altLang="en-US" sz="700" dirty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  <a:cs typeface="メイリオ" panose="020B0604030504040204" pitchFamily="50" charset="-128"/>
                    </a:rPr>
                    <a:t>ビジョン</a:t>
                  </a:r>
                  <a:r>
                    <a:rPr lang="en-US" altLang="ja-JP" sz="700" dirty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  <a:cs typeface="メイリオ" panose="020B0604030504040204" pitchFamily="50" charset="-128"/>
                    </a:rPr>
                    <a:t>Central</a:t>
                  </a:r>
                  <a:r>
                    <a:rPr lang="ja-JP" altLang="en-US" sz="700" dirty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  <a:cs typeface="メイリオ" panose="020B0604030504040204" pitchFamily="50" charset="-128"/>
                    </a:rPr>
                    <a:t>名古屋駅新幹線口</a:t>
                  </a:r>
                </a:p>
              </p:txBody>
            </p:sp>
            <p:sp>
              <p:nvSpPr>
                <p:cNvPr id="514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7453926" y="5543601"/>
                  <a:ext cx="2262767" cy="247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700" dirty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  <a:cs typeface="メイリオ" panose="020B0604030504040204" pitchFamily="50" charset="-128"/>
                    </a:rPr>
                    <a:t>◆J</a:t>
                  </a:r>
                  <a:r>
                    <a:rPr lang="ja-JP" altLang="en-US" sz="700" dirty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  <a:cs typeface="メイリオ" panose="020B0604030504040204" pitchFamily="50" charset="-128"/>
                    </a:rPr>
                    <a:t>・</a:t>
                  </a:r>
                  <a:r>
                    <a:rPr lang="en-US" altLang="ja-JP" sz="700" dirty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  <a:cs typeface="メイリオ" panose="020B0604030504040204" pitchFamily="50" charset="-128"/>
                    </a:rPr>
                    <a:t>AD</a:t>
                  </a:r>
                  <a:r>
                    <a:rPr lang="ja-JP" altLang="en-US" sz="700" dirty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  <a:cs typeface="メイリオ" panose="020B0604030504040204" pitchFamily="50" charset="-128"/>
                    </a:rPr>
                    <a:t>ビジョン</a:t>
                  </a:r>
                  <a:r>
                    <a:rPr lang="en-US" altLang="ja-JP" sz="700" dirty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  <a:cs typeface="メイリオ" panose="020B0604030504040204" pitchFamily="50" charset="-128"/>
                    </a:rPr>
                    <a:t>Central</a:t>
                  </a:r>
                  <a:r>
                    <a:rPr lang="ja-JP" altLang="en-US" sz="700" dirty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  <a:cs typeface="メイリオ" panose="020B0604030504040204" pitchFamily="50" charset="-128"/>
                    </a:rPr>
                    <a:t>新幹線新大阪駅</a:t>
                  </a:r>
                </a:p>
              </p:txBody>
            </p:sp>
          </p:grpSp>
          <p:pic>
            <p:nvPicPr>
              <p:cNvPr id="5136" name="図 30"/>
              <p:cNvPicPr preferRelativeResize="0">
                <a:picLocks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211" r="12391" b="3432"/>
              <a:stretch/>
            </p:blipFill>
            <p:spPr bwMode="auto">
              <a:xfrm>
                <a:off x="7377893" y="1310859"/>
                <a:ext cx="2113217" cy="1296144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7" name="図 1"/>
              <p:cNvPicPr preferRelativeResize="0"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90" t="7275" r="1297" b="2699"/>
              <a:stretch>
                <a:fillRect/>
              </a:stretch>
            </p:blipFill>
            <p:spPr bwMode="auto">
              <a:xfrm>
                <a:off x="7378872" y="4384655"/>
                <a:ext cx="2113216" cy="129613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5" name="図 24"/>
            <p:cNvPicPr preferRelativeResize="0"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6339" y="2982391"/>
              <a:ext cx="2113200" cy="129600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</p:grpSp>
      <p:grpSp>
        <p:nvGrpSpPr>
          <p:cNvPr id="5" name="グループ化 4"/>
          <p:cNvGrpSpPr>
            <a:grpSpLocks noChangeAspect="1"/>
          </p:cNvGrpSpPr>
          <p:nvPr/>
        </p:nvGrpSpPr>
        <p:grpSpPr>
          <a:xfrm>
            <a:off x="5861601" y="3240528"/>
            <a:ext cx="2028801" cy="2177758"/>
            <a:chOff x="5551157" y="3743355"/>
            <a:chExt cx="2284907" cy="2452666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1158" y="3743355"/>
              <a:ext cx="2284906" cy="1062437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49"/>
            <a:stretch/>
          </p:blipFill>
          <p:spPr>
            <a:xfrm>
              <a:off x="5551157" y="4979542"/>
              <a:ext cx="2266646" cy="1057097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5778414" y="5995966"/>
              <a:ext cx="1830391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7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  <a:cs typeface="メイリオ" panose="020B0604030504040204" pitchFamily="50" charset="-128"/>
                </a:rPr>
                <a:t>◆</a:t>
              </a:r>
              <a:r>
                <a:rPr lang="ja-JP" altLang="en-US" sz="7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  <a:cs typeface="メイリオ" panose="020B0604030504040204" pitchFamily="50" charset="-128"/>
                </a:rPr>
                <a:t>京都駅コンコースビジョン</a:t>
              </a:r>
            </a:p>
          </p:txBody>
        </p:sp>
        <p:sp>
          <p:nvSpPr>
            <p:cNvPr id="27" name="Text Box 37"/>
            <p:cNvSpPr txBox="1">
              <a:spLocks noChangeArrowheads="1"/>
            </p:cNvSpPr>
            <p:nvPr/>
          </p:nvSpPr>
          <p:spPr bwMode="auto">
            <a:xfrm>
              <a:off x="5769284" y="4767520"/>
              <a:ext cx="1830391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7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  <a:cs typeface="メイリオ" panose="020B0604030504040204" pitchFamily="50" charset="-128"/>
                </a:rPr>
                <a:t>◆</a:t>
              </a:r>
              <a:r>
                <a:rPr lang="ja-JP" altLang="en-US" sz="7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  <a:cs typeface="メイリオ" panose="020B0604030504040204" pitchFamily="50" charset="-128"/>
                </a:rPr>
                <a:t>新大阪駅乗換口マルチビジョン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558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11"/>
          <p:cNvSpPr>
            <a:spLocks noChangeShapeType="1"/>
          </p:cNvSpPr>
          <p:nvPr/>
        </p:nvSpPr>
        <p:spPr bwMode="auto">
          <a:xfrm>
            <a:off x="-3175" y="6597650"/>
            <a:ext cx="9906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47" name="AutoShape 116"/>
          <p:cNvSpPr>
            <a:spLocks noChangeArrowheads="1"/>
          </p:cNvSpPr>
          <p:nvPr/>
        </p:nvSpPr>
        <p:spPr bwMode="auto">
          <a:xfrm rot="10800000">
            <a:off x="-3175" y="115888"/>
            <a:ext cx="1949450" cy="5095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43 w 21600"/>
              <a:gd name="T13" fmla="*/ 3043 h 21600"/>
              <a:gd name="T14" fmla="*/ 18557 w 21600"/>
              <a:gd name="T15" fmla="*/ 1855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485" y="21600"/>
                </a:lnTo>
                <a:lnTo>
                  <a:pt x="1911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FFFFFF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デジタル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FFFFFF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サイネージ</a:t>
            </a:r>
          </a:p>
        </p:txBody>
      </p:sp>
      <p:sp>
        <p:nvSpPr>
          <p:cNvPr id="6148" name="Line 117"/>
          <p:cNvSpPr>
            <a:spLocks noChangeShapeType="1"/>
          </p:cNvSpPr>
          <p:nvPr/>
        </p:nvSpPr>
        <p:spPr bwMode="auto">
          <a:xfrm>
            <a:off x="0" y="635000"/>
            <a:ext cx="9906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1" name="Rectangle 26"/>
          <p:cNvSpPr>
            <a:spLocks noChangeArrowheads="1"/>
          </p:cNvSpPr>
          <p:nvPr/>
        </p:nvSpPr>
        <p:spPr bwMode="auto">
          <a:xfrm>
            <a:off x="149225" y="6597650"/>
            <a:ext cx="95631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Copyright © 2022JR TOKAI AGENCY CO.,LTD. All Rights Reserved.</a:t>
            </a:r>
            <a: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7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！ 掲出場所の公共性及び性質上から、広告内容が不適当であるものと当社が判断した場合、掲出の取り扱いを行えないことがあります。</a:t>
            </a:r>
            <a:endParaRPr lang="ja-JP" altLang="en-US" sz="1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149225" y="730250"/>
            <a:ext cx="33714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いこう！おでかけ割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料金表　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3" name="表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770215"/>
              </p:ext>
            </p:extLst>
          </p:nvPr>
        </p:nvGraphicFramePr>
        <p:xfrm>
          <a:off x="241539" y="1327150"/>
          <a:ext cx="9285833" cy="4425845"/>
        </p:xfrm>
        <a:graphic>
          <a:graphicData uri="http://schemas.openxmlformats.org/drawingml/2006/table">
            <a:tbl>
              <a:tblPr/>
              <a:tblGrid>
                <a:gridCol w="1319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0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638">
                  <a:extLst>
                    <a:ext uri="{9D8B030D-6E8A-4147-A177-3AD203B41FA5}">
                      <a16:colId xmlns:a16="http://schemas.microsoft.com/office/drawing/2014/main" val="3992684043"/>
                    </a:ext>
                  </a:extLst>
                </a:gridCol>
                <a:gridCol w="762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7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4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45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24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945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41923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セット商品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放映駅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サイズ</a:t>
                      </a:r>
                      <a:b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放映面数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ロール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販売枠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放映期間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最低放映回数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秒数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定価（税別）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割引率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特価（税別）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145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･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AD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ビジョン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Central</a:t>
                      </a:r>
                      <a:b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東京駅八重洲北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東京</a:t>
                      </a:r>
                      <a:b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（八重洲北）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インチ</a:t>
                      </a:r>
                      <a:b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【21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面</a:t>
                      </a: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8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週売り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（毎週月曜日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放映開始）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日間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1,130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\200,000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8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30%</a:t>
                      </a:r>
                      <a:endParaRPr lang="ja-JP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\140,000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14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\300,000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\210,000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14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月売り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（毎月第一月曜日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放映開始）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週間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4,520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\390,000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\273,000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14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\590,000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\413,000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145"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週間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5,650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\490,000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\343,000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971813"/>
                  </a:ext>
                </a:extLst>
              </a:tr>
              <a:tr h="221145"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\730,000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\511,000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120075"/>
                  </a:ext>
                </a:extLst>
              </a:tr>
              <a:tr h="221145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･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AD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ビジョン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Central</a:t>
                      </a:r>
                      <a:b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東京駅八重洲南北通路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東京</a:t>
                      </a:r>
                      <a:b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zh-TW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（八重洲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南北通路</a:t>
                      </a:r>
                      <a:r>
                        <a:rPr lang="zh-TW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70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インチ</a:t>
                      </a:r>
                      <a:b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【34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面</a:t>
                      </a: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週売り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（毎週月曜日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放映開始）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日間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1,130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\240,000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\168,000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14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\360,000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\252,000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14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月売り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（毎月第一月曜日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放映開始）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週間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4,520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\480,000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\336,000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14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\720,000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\504,000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145"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週間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5,650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\590,000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\413,000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119397"/>
                  </a:ext>
                </a:extLst>
              </a:tr>
              <a:tr h="221145"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\890,000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\623,000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180510"/>
                  </a:ext>
                </a:extLst>
              </a:tr>
              <a:tr h="221145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･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AD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ビジョン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Central</a:t>
                      </a:r>
                      <a:b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東京駅八重洲口セット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東京</a:t>
                      </a:r>
                      <a:b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（八重洲北）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（八重洲南北通路）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インチ</a:t>
                      </a:r>
                      <a:b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【21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面</a:t>
                      </a: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70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インチ</a:t>
                      </a:r>
                      <a:b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【34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面</a:t>
                      </a: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週売り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（毎週月曜日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放映開始）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日間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1,130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\380,000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\266,000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14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\570,000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\399,000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97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月売り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（毎月第一月曜日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放映開始）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週間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4,520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\840,000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\588,000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792391"/>
                  </a:ext>
                </a:extLst>
              </a:tr>
              <a:tr h="22197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\1,260,000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\882,000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80875"/>
                  </a:ext>
                </a:extLst>
              </a:tr>
              <a:tr h="22197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週間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5,650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\1,050,000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\735,000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97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\1,570,000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\1,099,000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6319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28" y="5802075"/>
            <a:ext cx="55292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20" name="テキスト ボックス 3"/>
          <p:cNvSpPr txBox="1">
            <a:spLocks noChangeArrowheads="1"/>
          </p:cNvSpPr>
          <p:nvPr/>
        </p:nvSpPr>
        <p:spPr bwMode="auto">
          <a:xfrm>
            <a:off x="6013450" y="1109663"/>
            <a:ext cx="331787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各媒体の概要はメディアガイドやセールスシートをご参照ください。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8352000" y="1764000"/>
            <a:ext cx="1164566" cy="399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608121" y="6481762"/>
            <a:ext cx="23114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29A807-7A97-4A29-AC9A-2D44C644DF1B}" type="slidenum">
              <a:rPr lang="en-US" altLang="ja-JP" sz="12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241539" y="1070848"/>
            <a:ext cx="23962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J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AD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ビジョン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Central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東京駅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AutoShape 28"/>
          <p:cNvSpPr>
            <a:spLocks noChangeArrowheads="1"/>
          </p:cNvSpPr>
          <p:nvPr/>
        </p:nvSpPr>
        <p:spPr bwMode="auto">
          <a:xfrm>
            <a:off x="2116970" y="230981"/>
            <a:ext cx="2368766" cy="340519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年度第</a:t>
            </a:r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四半期限定</a:t>
            </a:r>
          </a:p>
        </p:txBody>
      </p:sp>
      <p:sp>
        <p:nvSpPr>
          <p:cNvPr id="21" name="Text Box 126">
            <a:extLst>
              <a:ext uri="{FF2B5EF4-FFF2-40B4-BE49-F238E27FC236}">
                <a16:creationId xmlns:a16="http://schemas.microsoft.com/office/drawing/2014/main" id="{336AA101-5C86-5CAB-EB01-EF2080886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8726" y="296910"/>
            <a:ext cx="11785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ea typeface="HGP創英角ｺﾞｼｯｸUB" panose="020B0900000000000000" pitchFamily="50" charset="-128"/>
              </a:rPr>
              <a:t>　　</a:t>
            </a:r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2022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</a:t>
            </a:r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3621913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11"/>
          <p:cNvSpPr>
            <a:spLocks noChangeShapeType="1"/>
          </p:cNvSpPr>
          <p:nvPr/>
        </p:nvSpPr>
        <p:spPr bwMode="auto">
          <a:xfrm>
            <a:off x="-3175" y="6597650"/>
            <a:ext cx="9906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47" name="AutoShape 116"/>
          <p:cNvSpPr>
            <a:spLocks noChangeArrowheads="1"/>
          </p:cNvSpPr>
          <p:nvPr/>
        </p:nvSpPr>
        <p:spPr bwMode="auto">
          <a:xfrm rot="10800000">
            <a:off x="-3175" y="115888"/>
            <a:ext cx="1949450" cy="5095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43 w 21600"/>
              <a:gd name="T13" fmla="*/ 3043 h 21600"/>
              <a:gd name="T14" fmla="*/ 18557 w 21600"/>
              <a:gd name="T15" fmla="*/ 1855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485" y="21600"/>
                </a:lnTo>
                <a:lnTo>
                  <a:pt x="1911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FFFFFF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デジタル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FFFFFF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サイネージ</a:t>
            </a:r>
          </a:p>
        </p:txBody>
      </p:sp>
      <p:sp>
        <p:nvSpPr>
          <p:cNvPr id="6148" name="Line 117"/>
          <p:cNvSpPr>
            <a:spLocks noChangeShapeType="1"/>
          </p:cNvSpPr>
          <p:nvPr/>
        </p:nvSpPr>
        <p:spPr bwMode="auto">
          <a:xfrm>
            <a:off x="0" y="635000"/>
            <a:ext cx="9906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1" name="Rectangle 26"/>
          <p:cNvSpPr>
            <a:spLocks noChangeArrowheads="1"/>
          </p:cNvSpPr>
          <p:nvPr/>
        </p:nvSpPr>
        <p:spPr bwMode="auto">
          <a:xfrm>
            <a:off x="149225" y="6597650"/>
            <a:ext cx="95631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Copyright © 2022JR TOKAI AGENCY CO.,LTD. All Rights Reserved.</a:t>
            </a:r>
            <a: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7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！ 掲出場所の公共性及び性質上から、広告内容が不適当であるものと当社が判断した場合、掲出の取り扱いを行えないことがあります。</a:t>
            </a:r>
            <a:endParaRPr lang="ja-JP" altLang="en-US" sz="1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149225" y="730250"/>
            <a:ext cx="33714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いこう！おでかけ割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料金表　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3" name="表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218311"/>
              </p:ext>
            </p:extLst>
          </p:nvPr>
        </p:nvGraphicFramePr>
        <p:xfrm>
          <a:off x="241539" y="1329187"/>
          <a:ext cx="9285833" cy="4430813"/>
        </p:xfrm>
        <a:graphic>
          <a:graphicData uri="http://schemas.openxmlformats.org/drawingml/2006/table">
            <a:tbl>
              <a:tblPr/>
              <a:tblGrid>
                <a:gridCol w="1319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0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638">
                  <a:extLst>
                    <a:ext uri="{9D8B030D-6E8A-4147-A177-3AD203B41FA5}">
                      <a16:colId xmlns:a16="http://schemas.microsoft.com/office/drawing/2014/main" val="3992684043"/>
                    </a:ext>
                  </a:extLst>
                </a:gridCol>
                <a:gridCol w="762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7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4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45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24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945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41923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セット商品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放映駅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サイズ</a:t>
                      </a:r>
                      <a:b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放映面数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ロール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販売枠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放映期間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最低放映回数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秒数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定価（税別）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割引率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特価（税別）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145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･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AD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ビジョン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Central</a:t>
                      </a:r>
                      <a:b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名古屋駅新幹線口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名古屋</a:t>
                      </a:r>
                      <a:b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zh-TW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（新幹線口）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インチ</a:t>
                      </a:r>
                      <a:b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【14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面</a:t>
                      </a: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週売り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（毎週月曜日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放映開始）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日間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1,130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\140,000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8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30%</a:t>
                      </a:r>
                      <a:endParaRPr lang="ja-JP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\98,000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14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\210,000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\147,000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14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月売り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（毎月第一月曜日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放映開始）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週間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4,520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\300,000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\210,000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14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\450,000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\315,000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145"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週間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5,650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\370,000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\259,000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119397"/>
                  </a:ext>
                </a:extLst>
              </a:tr>
              <a:tr h="221145"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\560,000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\392,000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180510"/>
                  </a:ext>
                </a:extLst>
              </a:tr>
              <a:tr h="221145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･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AD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ビジョン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Central</a:t>
                      </a:r>
                      <a:b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名古屋駅地下通路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名古屋</a:t>
                      </a:r>
                      <a:b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zh-TW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（桜通口側地下）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インチ</a:t>
                      </a:r>
                      <a:b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【16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面</a:t>
                      </a: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週売り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（毎週月曜日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放映開始）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日間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1,130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\100,000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\70,000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14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\150,000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\105,000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97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月売り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（毎月第一月曜日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放映開始）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週間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4,520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\230,000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\161,000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792391"/>
                  </a:ext>
                </a:extLst>
              </a:tr>
              <a:tr h="22197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\340,000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\238,000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80875"/>
                  </a:ext>
                </a:extLst>
              </a:tr>
              <a:tr h="22197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週間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5,650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\280,000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\196,000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97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\420,000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\294,000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1973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･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AD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ビジョン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Central</a:t>
                      </a:r>
                      <a:b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名古屋駅セット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名古屋</a:t>
                      </a:r>
                      <a:b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（新幹線口）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（桜通口側地下）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インチ</a:t>
                      </a:r>
                      <a:b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【30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面</a:t>
                      </a: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週売り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（毎週月曜日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放映開始）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日間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1,130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\220,000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\154,000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511580"/>
                  </a:ext>
                </a:extLst>
              </a:tr>
              <a:tr h="22197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\330,000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\231,000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501164"/>
                  </a:ext>
                </a:extLst>
              </a:tr>
              <a:tr h="22197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月売り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（毎月第一月曜日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放映開始）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週間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4,520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\480,000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\336,000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811720"/>
                  </a:ext>
                </a:extLst>
              </a:tr>
              <a:tr h="22197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\720,000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\504,000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678299"/>
                  </a:ext>
                </a:extLst>
              </a:tr>
              <a:tr h="221973"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週間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5,650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\600,000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\420,000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796417"/>
                  </a:ext>
                </a:extLst>
              </a:tr>
              <a:tr h="221973"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\900,000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\630,000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964614"/>
                  </a:ext>
                </a:extLst>
              </a:tr>
            </a:tbl>
          </a:graphicData>
        </a:graphic>
      </p:graphicFrame>
      <p:pic>
        <p:nvPicPr>
          <p:cNvPr id="6319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39" y="5824539"/>
            <a:ext cx="55292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20" name="テキスト ボックス 3"/>
          <p:cNvSpPr txBox="1">
            <a:spLocks noChangeArrowheads="1"/>
          </p:cNvSpPr>
          <p:nvPr/>
        </p:nvSpPr>
        <p:spPr bwMode="auto">
          <a:xfrm>
            <a:off x="6013450" y="1109663"/>
            <a:ext cx="331787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各媒体の概要はメディアガイドやセールスシートをご参照ください。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8350624" y="1764001"/>
            <a:ext cx="1176748" cy="399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608121" y="6481762"/>
            <a:ext cx="23114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29A807-7A97-4A29-AC9A-2D44C644DF1B}" type="slidenum">
              <a:rPr lang="en-US" altLang="ja-JP" sz="12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217641" y="1056399"/>
            <a:ext cx="25501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J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AD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ビジョン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Central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名古屋駅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AutoShape 28"/>
          <p:cNvSpPr>
            <a:spLocks noChangeArrowheads="1"/>
          </p:cNvSpPr>
          <p:nvPr/>
        </p:nvSpPr>
        <p:spPr bwMode="auto">
          <a:xfrm>
            <a:off x="2116970" y="230981"/>
            <a:ext cx="2368766" cy="340519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年度第</a:t>
            </a:r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四半期限定</a:t>
            </a:r>
          </a:p>
        </p:txBody>
      </p:sp>
      <p:sp>
        <p:nvSpPr>
          <p:cNvPr id="22" name="Text Box 126">
            <a:extLst>
              <a:ext uri="{FF2B5EF4-FFF2-40B4-BE49-F238E27FC236}">
                <a16:creationId xmlns:a16="http://schemas.microsoft.com/office/drawing/2014/main" id="{101DC2EF-088F-B7B2-04BD-1E72BA11E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8726" y="296910"/>
            <a:ext cx="11785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ea typeface="HGP創英角ｺﾞｼｯｸUB" panose="020B0900000000000000" pitchFamily="50" charset="-128"/>
              </a:rPr>
              <a:t>　　</a:t>
            </a:r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2022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</a:t>
            </a:r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150580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241539" y="1057112"/>
            <a:ext cx="51790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J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AD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ビジョン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Central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新幹線新大阪駅／新幹線東名阪セット・東阪セット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46" name="Line 11"/>
          <p:cNvSpPr>
            <a:spLocks noChangeShapeType="1"/>
          </p:cNvSpPr>
          <p:nvPr/>
        </p:nvSpPr>
        <p:spPr bwMode="auto">
          <a:xfrm>
            <a:off x="-3175" y="6597650"/>
            <a:ext cx="9906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47" name="AutoShape 116"/>
          <p:cNvSpPr>
            <a:spLocks noChangeArrowheads="1"/>
          </p:cNvSpPr>
          <p:nvPr/>
        </p:nvSpPr>
        <p:spPr bwMode="auto">
          <a:xfrm rot="10800000">
            <a:off x="-3175" y="115888"/>
            <a:ext cx="1949450" cy="5095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43 w 21600"/>
              <a:gd name="T13" fmla="*/ 3043 h 21600"/>
              <a:gd name="T14" fmla="*/ 18557 w 21600"/>
              <a:gd name="T15" fmla="*/ 1855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485" y="21600"/>
                </a:lnTo>
                <a:lnTo>
                  <a:pt x="1911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FFFFFF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デジタル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FFFFFF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サイネージ</a:t>
            </a:r>
          </a:p>
        </p:txBody>
      </p:sp>
      <p:sp>
        <p:nvSpPr>
          <p:cNvPr id="6148" name="Line 117"/>
          <p:cNvSpPr>
            <a:spLocks noChangeShapeType="1"/>
          </p:cNvSpPr>
          <p:nvPr/>
        </p:nvSpPr>
        <p:spPr bwMode="auto">
          <a:xfrm>
            <a:off x="0" y="635000"/>
            <a:ext cx="9906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1" name="Rectangle 26"/>
          <p:cNvSpPr>
            <a:spLocks noChangeArrowheads="1"/>
          </p:cNvSpPr>
          <p:nvPr/>
        </p:nvSpPr>
        <p:spPr bwMode="auto">
          <a:xfrm>
            <a:off x="149225" y="6597650"/>
            <a:ext cx="95631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Copyright © 2022JR TOKAI AGENCY CO.,LTD. </a:t>
            </a:r>
            <a:r>
              <a:rPr lang="en-US" altLang="ja-JP" sz="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All Rights Reserved.</a:t>
            </a:r>
            <a: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7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！ 掲出場所の公共性及び性質上から、広告内容が不適当であるものと当社が判断した場合、掲出の取り扱いを行えないことがあります。</a:t>
            </a:r>
            <a:endParaRPr lang="ja-JP" altLang="en-US" sz="1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149225" y="728905"/>
            <a:ext cx="32015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いこう！おでかけ割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料金表</a:t>
            </a:r>
            <a:endPara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3" name="表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262659"/>
              </p:ext>
            </p:extLst>
          </p:nvPr>
        </p:nvGraphicFramePr>
        <p:xfrm>
          <a:off x="241539" y="1327150"/>
          <a:ext cx="9285833" cy="4425845"/>
        </p:xfrm>
        <a:graphic>
          <a:graphicData uri="http://schemas.openxmlformats.org/drawingml/2006/table">
            <a:tbl>
              <a:tblPr/>
              <a:tblGrid>
                <a:gridCol w="1319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0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638">
                  <a:extLst>
                    <a:ext uri="{9D8B030D-6E8A-4147-A177-3AD203B41FA5}">
                      <a16:colId xmlns:a16="http://schemas.microsoft.com/office/drawing/2014/main" val="3992684043"/>
                    </a:ext>
                  </a:extLst>
                </a:gridCol>
                <a:gridCol w="762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7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4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45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24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945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41923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セット商品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放映駅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サイズ</a:t>
                      </a:r>
                      <a:b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放映面数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ロール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販売枠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放映期間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最低放映回数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秒数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定価（税別）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割引率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特価（税別）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145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･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AD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ビジョン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Central</a:t>
                      </a:r>
                      <a:b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新幹線新大阪駅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新大阪</a:t>
                      </a:r>
                      <a:b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（新幹線改札内）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インチ</a:t>
                      </a:r>
                      <a:b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【12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面</a:t>
                      </a: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8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週売り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（毎週月曜日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放映開始）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日間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1,130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\100,000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8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30%</a:t>
                      </a:r>
                      <a:endParaRPr lang="ja-JP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\70,000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14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\150,000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\105,000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14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月売り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（毎月第一月曜日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放映開始）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週間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4,520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\230,000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\161,000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14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\340,000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\238,000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145"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週間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5,650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\280,000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\196,000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971813"/>
                  </a:ext>
                </a:extLst>
              </a:tr>
              <a:tr h="221145"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\420,000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\294,000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120075"/>
                  </a:ext>
                </a:extLst>
              </a:tr>
              <a:tr h="221145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･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AD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ビジョン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Central</a:t>
                      </a:r>
                      <a:b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新幹線東名阪セット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東京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名古屋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新大阪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インチ</a:t>
                      </a:r>
                      <a:b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【63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面</a:t>
                      </a: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70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インチ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【34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面</a:t>
                      </a: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週売り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（毎週月曜日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放映開始）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日間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1,130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\680,000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\476,000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14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\1,020,000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\714,000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14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月売り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（毎月第一月曜日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放映開始）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週間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4,520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\1,480,000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\1,036,000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14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\2,220,000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\1,554,000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145"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週間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5,650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\1,850,000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\1,295,000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119397"/>
                  </a:ext>
                </a:extLst>
              </a:tr>
              <a:tr h="221145"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\2,770,000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\1,939,000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180510"/>
                  </a:ext>
                </a:extLst>
              </a:tr>
              <a:tr h="221145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･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AD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ビジョン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Central</a:t>
                      </a:r>
                      <a:b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新幹線東阪セット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東京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新大阪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インチ</a:t>
                      </a:r>
                      <a:b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【33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面</a:t>
                      </a: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70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インチ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【34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面</a:t>
                      </a: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週売り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（毎週月曜日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放映開始）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日間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1,130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\480,000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\336,000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14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\720,000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\504,000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97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月売り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（毎月第一月曜日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放映開始）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週間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4,520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\1,020,000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\714,000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792391"/>
                  </a:ext>
                </a:extLst>
              </a:tr>
              <a:tr h="22197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\1,530,000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\1,071,000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80875"/>
                  </a:ext>
                </a:extLst>
              </a:tr>
              <a:tr h="22197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週間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5,650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\1,270,000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\889,000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97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\1,910,000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\1,337,000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6319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28" y="5802075"/>
            <a:ext cx="55292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20" name="テキスト ボックス 3"/>
          <p:cNvSpPr txBox="1">
            <a:spLocks noChangeArrowheads="1"/>
          </p:cNvSpPr>
          <p:nvPr/>
        </p:nvSpPr>
        <p:spPr bwMode="auto">
          <a:xfrm>
            <a:off x="6013450" y="1109663"/>
            <a:ext cx="331787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各媒体の概要はメディアガイドやセールスシートをご参照ください。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8352000" y="1764000"/>
            <a:ext cx="1164566" cy="399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608121" y="6481762"/>
            <a:ext cx="23114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29A807-7A97-4A29-AC9A-2D44C644DF1B}" type="slidenum">
              <a:rPr lang="en-US" altLang="ja-JP" sz="12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AutoShape 28"/>
          <p:cNvSpPr>
            <a:spLocks noChangeArrowheads="1"/>
          </p:cNvSpPr>
          <p:nvPr/>
        </p:nvSpPr>
        <p:spPr bwMode="auto">
          <a:xfrm>
            <a:off x="2116970" y="230981"/>
            <a:ext cx="2368766" cy="340519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年度第</a:t>
            </a:r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四半期限定</a:t>
            </a:r>
          </a:p>
        </p:txBody>
      </p:sp>
      <p:sp>
        <p:nvSpPr>
          <p:cNvPr id="21" name="Text Box 126">
            <a:extLst>
              <a:ext uri="{FF2B5EF4-FFF2-40B4-BE49-F238E27FC236}">
                <a16:creationId xmlns:a16="http://schemas.microsoft.com/office/drawing/2014/main" id="{B40154EE-3781-F153-B82D-3BDA3AD96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8726" y="296910"/>
            <a:ext cx="11785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ea typeface="HGP創英角ｺﾞｼｯｸUB" panose="020B0900000000000000" pitchFamily="50" charset="-128"/>
              </a:rPr>
              <a:t>　　</a:t>
            </a:r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2022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</a:t>
            </a:r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287095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11"/>
          <p:cNvSpPr>
            <a:spLocks noChangeShapeType="1"/>
          </p:cNvSpPr>
          <p:nvPr/>
        </p:nvSpPr>
        <p:spPr bwMode="auto">
          <a:xfrm>
            <a:off x="-3175" y="6597650"/>
            <a:ext cx="9906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47" name="AutoShape 116"/>
          <p:cNvSpPr>
            <a:spLocks noChangeArrowheads="1"/>
          </p:cNvSpPr>
          <p:nvPr/>
        </p:nvSpPr>
        <p:spPr bwMode="auto">
          <a:xfrm rot="10800000">
            <a:off x="-3175" y="115888"/>
            <a:ext cx="1949450" cy="5095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43 w 21600"/>
              <a:gd name="T13" fmla="*/ 3043 h 21600"/>
              <a:gd name="T14" fmla="*/ 18557 w 21600"/>
              <a:gd name="T15" fmla="*/ 1855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485" y="21600"/>
                </a:lnTo>
                <a:lnTo>
                  <a:pt x="1911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FFFFFF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デジタル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FFFFFF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サイネージ</a:t>
            </a:r>
          </a:p>
        </p:txBody>
      </p:sp>
      <p:sp>
        <p:nvSpPr>
          <p:cNvPr id="6148" name="Line 117"/>
          <p:cNvSpPr>
            <a:spLocks noChangeShapeType="1"/>
          </p:cNvSpPr>
          <p:nvPr/>
        </p:nvSpPr>
        <p:spPr bwMode="auto">
          <a:xfrm>
            <a:off x="0" y="635000"/>
            <a:ext cx="9906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1" name="Rectangle 26"/>
          <p:cNvSpPr>
            <a:spLocks noChangeArrowheads="1"/>
          </p:cNvSpPr>
          <p:nvPr/>
        </p:nvSpPr>
        <p:spPr bwMode="auto">
          <a:xfrm>
            <a:off x="149225" y="6597650"/>
            <a:ext cx="95631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Copyright © 2022JR TOKAI AGENCY CO.,LTD. </a:t>
            </a:r>
            <a:r>
              <a:rPr lang="en-US" altLang="ja-JP" sz="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All Rights Reserved.</a:t>
            </a:r>
            <a: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7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！ 掲出場所の公共性及び性質上から、広告内容が不適当であるものと当社が判断した場合、掲出の取り扱いを行えないことがあります。</a:t>
            </a:r>
            <a:endParaRPr lang="ja-JP" altLang="en-US" sz="1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149225" y="728905"/>
            <a:ext cx="32864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いこう！おでかけ割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 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料金表</a:t>
            </a:r>
            <a:endPara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3" name="表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075891"/>
              </p:ext>
            </p:extLst>
          </p:nvPr>
        </p:nvGraphicFramePr>
        <p:xfrm>
          <a:off x="241539" y="1327150"/>
          <a:ext cx="9287789" cy="1341913"/>
        </p:xfrm>
        <a:graphic>
          <a:graphicData uri="http://schemas.openxmlformats.org/drawingml/2006/table">
            <a:tbl>
              <a:tblPr/>
              <a:tblGrid>
                <a:gridCol w="1458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9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29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62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202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16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202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7375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セット商品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放映駅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サイズ</a:t>
                      </a:r>
                      <a:b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放映面数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ロール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放映期間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最低放映回数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秒数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月額定価（税別）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割引率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月額特価（税別）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26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新幹線京都駅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コンコースビジョン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京都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階コンコース）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70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インチ</a:t>
                      </a:r>
                      <a:b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【22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面</a:t>
                      </a: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ヶ月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1,130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\600,000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30%</a:t>
                      </a:r>
                      <a:endParaRPr lang="ja-JP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\420,000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26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ヶ月以上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\540,000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\378,000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142293"/>
                  </a:ext>
                </a:extLst>
              </a:tr>
            </a:tbl>
          </a:graphicData>
        </a:graphic>
      </p:graphicFrame>
      <p:sp>
        <p:nvSpPr>
          <p:cNvPr id="6320" name="テキスト ボックス 3"/>
          <p:cNvSpPr txBox="1">
            <a:spLocks noChangeArrowheads="1"/>
          </p:cNvSpPr>
          <p:nvPr/>
        </p:nvSpPr>
        <p:spPr bwMode="auto">
          <a:xfrm>
            <a:off x="6013450" y="1109663"/>
            <a:ext cx="331787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各媒体の概要はメディアガイドやセールスシートをご参照ください。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8195094" y="1928944"/>
            <a:ext cx="1321472" cy="7496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608121" y="6481762"/>
            <a:ext cx="23114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29A807-7A97-4A29-AC9A-2D44C644DF1B}" type="slidenum">
              <a:rPr lang="en-US" altLang="ja-JP" sz="12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241539" y="1057080"/>
            <a:ext cx="21804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新幹線京都コンコースビジョン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816098"/>
              </p:ext>
            </p:extLst>
          </p:nvPr>
        </p:nvGraphicFramePr>
        <p:xfrm>
          <a:off x="241539" y="3449231"/>
          <a:ext cx="9287789" cy="1256337"/>
        </p:xfrm>
        <a:graphic>
          <a:graphicData uri="http://schemas.openxmlformats.org/drawingml/2006/table">
            <a:tbl>
              <a:tblPr/>
              <a:tblGrid>
                <a:gridCol w="1604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0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98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20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6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520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49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セット商品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放映駅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サイズ</a:t>
                      </a:r>
                      <a:b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放映面数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ロール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放映期間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秒数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月額定価（税別）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割引率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月額特価（税別）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21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新大阪駅乗換口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マルチビジョン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新大阪</a:t>
                      </a:r>
                      <a:b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（新幹線改札内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乗換口前）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インチ</a:t>
                      </a:r>
                      <a:b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【12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面</a:t>
                      </a: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ヶ月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\900,000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30%</a:t>
                      </a:r>
                      <a:endParaRPr lang="ja-JP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\630,000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0848149"/>
                  </a:ext>
                </a:extLst>
              </a:tr>
              <a:tr h="35321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ヶ月以上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\810,000</a:t>
                      </a:r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ja-JP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\567,000</a:t>
                      </a:r>
                      <a:endParaRPr lang="ja-JP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526024"/>
                  </a:ext>
                </a:extLst>
              </a:tr>
            </a:tbl>
          </a:graphicData>
        </a:graphic>
      </p:graphicFrame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8" y="4751261"/>
            <a:ext cx="4464247" cy="265418"/>
          </a:xfrm>
          <a:prstGeom prst="rect">
            <a:avLst/>
          </a:prstGeom>
        </p:spPr>
      </p:pic>
      <p:pic>
        <p:nvPicPr>
          <p:cNvPr id="20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46"/>
          <a:stretch/>
        </p:blipFill>
        <p:spPr bwMode="auto">
          <a:xfrm>
            <a:off x="241538" y="2678588"/>
            <a:ext cx="5529263" cy="28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正方形/長方形 20"/>
          <p:cNvSpPr/>
          <p:nvPr/>
        </p:nvSpPr>
        <p:spPr>
          <a:xfrm>
            <a:off x="8087722" y="4019096"/>
            <a:ext cx="1441606" cy="7043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6" name="Text Box 37"/>
          <p:cNvSpPr txBox="1">
            <a:spLocks noChangeArrowheads="1"/>
          </p:cNvSpPr>
          <p:nvPr/>
        </p:nvSpPr>
        <p:spPr bwMode="auto">
          <a:xfrm>
            <a:off x="241538" y="3172602"/>
            <a:ext cx="22525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新大阪駅乗換口マルチビジョン</a:t>
            </a: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1538" y="6223309"/>
            <a:ext cx="9089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FF0000"/>
                </a:solidFill>
              </a:rPr>
              <a:t>※6</a:t>
            </a:r>
            <a:r>
              <a:rPr kumimoji="1" lang="ja-JP" altLang="en-US" sz="1600" b="1" dirty="0">
                <a:solidFill>
                  <a:srgbClr val="FF0000"/>
                </a:solidFill>
              </a:rPr>
              <a:t>ヶ月以上のお申込みをいただいた場合でも、本割引の適用は</a:t>
            </a:r>
            <a:r>
              <a:rPr kumimoji="1" lang="en-US" altLang="ja-JP" sz="1600" b="1" dirty="0">
                <a:solidFill>
                  <a:srgbClr val="FF0000"/>
                </a:solidFill>
              </a:rPr>
              <a:t>7</a:t>
            </a:r>
            <a:r>
              <a:rPr kumimoji="1" lang="ja-JP" altLang="en-US" sz="1600" b="1" dirty="0">
                <a:solidFill>
                  <a:srgbClr val="FF0000"/>
                </a:solidFill>
              </a:rPr>
              <a:t>～</a:t>
            </a:r>
            <a:r>
              <a:rPr kumimoji="1" lang="en-US" altLang="ja-JP" sz="1600" b="1" dirty="0">
                <a:solidFill>
                  <a:srgbClr val="FF0000"/>
                </a:solidFill>
              </a:rPr>
              <a:t>9</a:t>
            </a:r>
            <a:r>
              <a:rPr kumimoji="1" lang="ja-JP" altLang="en-US" sz="1600" b="1" dirty="0">
                <a:solidFill>
                  <a:srgbClr val="FF0000"/>
                </a:solidFill>
              </a:rPr>
              <a:t>月限定とさせていただきます。</a:t>
            </a:r>
          </a:p>
        </p:txBody>
      </p:sp>
      <p:sp>
        <p:nvSpPr>
          <p:cNvPr id="28" name="AutoShape 28"/>
          <p:cNvSpPr>
            <a:spLocks noChangeArrowheads="1"/>
          </p:cNvSpPr>
          <p:nvPr/>
        </p:nvSpPr>
        <p:spPr bwMode="auto">
          <a:xfrm>
            <a:off x="2116970" y="230981"/>
            <a:ext cx="2368766" cy="340519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年度第</a:t>
            </a:r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四半期限定</a:t>
            </a:r>
          </a:p>
        </p:txBody>
      </p:sp>
      <p:sp>
        <p:nvSpPr>
          <p:cNvPr id="24" name="Text Box 126">
            <a:extLst>
              <a:ext uri="{FF2B5EF4-FFF2-40B4-BE49-F238E27FC236}">
                <a16:creationId xmlns:a16="http://schemas.microsoft.com/office/drawing/2014/main" id="{61ED6C6E-2A99-302A-F4F2-5DB59EBAF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8726" y="296910"/>
            <a:ext cx="11785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ea typeface="HGP創英角ｺﾞｼｯｸUB" panose="020B0900000000000000" pitchFamily="50" charset="-128"/>
              </a:rPr>
              <a:t>　　</a:t>
            </a:r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2022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</a:t>
            </a:r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2445499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1413</TotalTime>
  <Words>1911</Words>
  <Application>Microsoft Office PowerPoint</Application>
  <PresentationFormat>A4 210 x 297 mm</PresentationFormat>
  <Paragraphs>471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5" baseType="lpstr">
      <vt:lpstr>HGP創英角ｺﾞｼｯｸUB</vt:lpstr>
      <vt:lpstr>HGS創英角ｺﾞｼｯｸUB</vt:lpstr>
      <vt:lpstr>HGｺﾞｼｯｸE</vt:lpstr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薫田 明歩</dc:creator>
  <cp:lastModifiedBy>金井 美沙季</cp:lastModifiedBy>
  <cp:revision>121</cp:revision>
  <cp:lastPrinted>2022-03-14T06:36:07Z</cp:lastPrinted>
  <dcterms:created xsi:type="dcterms:W3CDTF">2021-05-11T04:41:38Z</dcterms:created>
  <dcterms:modified xsi:type="dcterms:W3CDTF">2022-06-21T04:44:09Z</dcterms:modified>
</cp:coreProperties>
</file>