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83" r:id="rId3"/>
    <p:sldId id="284" r:id="rId4"/>
    <p:sldId id="285" r:id="rId5"/>
    <p:sldId id="286" r:id="rId6"/>
    <p:sldId id="292" r:id="rId7"/>
    <p:sldId id="288" r:id="rId8"/>
    <p:sldId id="289" r:id="rId9"/>
    <p:sldId id="290" r:id="rId10"/>
    <p:sldId id="291" r:id="rId11"/>
    <p:sldId id="282" r:id="rId12"/>
    <p:sldId id="293" r:id="rId13"/>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2880" userDrawn="1">
          <p15:clr>
            <a:srgbClr val="A4A3A4"/>
          </p15:clr>
        </p15:guide>
        <p15:guide id="1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77582" autoAdjust="0"/>
  </p:normalViewPr>
  <p:slideViewPr>
    <p:cSldViewPr>
      <p:cViewPr varScale="1">
        <p:scale>
          <a:sx n="85" d="100"/>
          <a:sy n="85" d="100"/>
        </p:scale>
        <p:origin x="1594" y="72"/>
      </p:cViewPr>
      <p:guideLst>
        <p:guide pos="2880"/>
        <p:guide orient="horz" pos="2160"/>
      </p:guideLst>
    </p:cSldViewPr>
  </p:slideViewPr>
  <p:notesTextViewPr>
    <p:cViewPr>
      <p:scale>
        <a:sx n="1" d="1"/>
        <a:sy n="1" d="1"/>
      </p:scale>
      <p:origin x="0" y="0"/>
    </p:cViewPr>
  </p:notesTextViewPr>
  <p:notesViewPr>
    <p:cSldViewPr>
      <p:cViewPr varScale="1">
        <p:scale>
          <a:sx n="60" d="100"/>
          <a:sy n="60" d="100"/>
        </p:scale>
        <p:origin x="327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7"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0" y="1"/>
            <a:ext cx="2948887" cy="498475"/>
          </a:xfrm>
          <a:prstGeom prst="rect">
            <a:avLst/>
          </a:prstGeom>
        </p:spPr>
        <p:txBody>
          <a:bodyPr vert="horz" lIns="91440" tIns="45720" rIns="91440" bIns="45720" rtlCol="0"/>
          <a:lstStyle>
            <a:lvl1pPr algn="r">
              <a:defRPr sz="1200"/>
            </a:lvl1pPr>
          </a:lstStyle>
          <a:p>
            <a:fld id="{94C9A7DA-2C23-478C-9418-101F8E082B73}" type="datetimeFigureOut">
              <a:rPr kumimoji="1" lang="ja-JP" altLang="en-US" smtClean="0"/>
              <a:t>2021/6/8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879" y="4783138"/>
            <a:ext cx="5443856"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8887"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0" y="9440864"/>
            <a:ext cx="2948887" cy="498475"/>
          </a:xfrm>
          <a:prstGeom prst="rect">
            <a:avLst/>
          </a:prstGeom>
        </p:spPr>
        <p:txBody>
          <a:bodyPr vert="horz" lIns="91440" tIns="45720" rIns="91440" bIns="45720" rtlCol="0" anchor="b"/>
          <a:lstStyle>
            <a:lvl1pPr algn="r">
              <a:defRPr sz="1200"/>
            </a:lvl1pPr>
          </a:lstStyle>
          <a:p>
            <a:fld id="{720B460B-B1D5-41F8-9C8E-0114CE86EB29}" type="slidenum">
              <a:rPr kumimoji="1" lang="ja-JP" altLang="en-US" smtClean="0"/>
              <a:t>‹#›</a:t>
            </a:fld>
            <a:endParaRPr kumimoji="1" lang="ja-JP" altLang="en-US"/>
          </a:p>
        </p:txBody>
      </p:sp>
    </p:spTree>
    <p:extLst>
      <p:ext uri="{BB962C8B-B14F-4D97-AF65-F5344CB8AC3E}">
        <p14:creationId xmlns:p14="http://schemas.microsoft.com/office/powerpoint/2010/main" val="34291143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B460B-B1D5-41F8-9C8E-0114CE86EB29}" type="slidenum">
              <a:rPr kumimoji="1" lang="ja-JP" altLang="en-US" smtClean="0"/>
              <a:t>1</a:t>
            </a:fld>
            <a:endParaRPr kumimoji="1" lang="ja-JP" altLang="en-US"/>
          </a:p>
        </p:txBody>
      </p:sp>
    </p:spTree>
    <p:extLst>
      <p:ext uri="{BB962C8B-B14F-4D97-AF65-F5344CB8AC3E}">
        <p14:creationId xmlns:p14="http://schemas.microsoft.com/office/powerpoint/2010/main" val="247923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B460B-B1D5-41F8-9C8E-0114CE86EB29}" type="slidenum">
              <a:rPr kumimoji="1" lang="ja-JP" altLang="en-US" smtClean="0"/>
              <a:t>2</a:t>
            </a:fld>
            <a:endParaRPr kumimoji="1" lang="ja-JP" altLang="en-US"/>
          </a:p>
        </p:txBody>
      </p:sp>
    </p:spTree>
    <p:extLst>
      <p:ext uri="{BB962C8B-B14F-4D97-AF65-F5344CB8AC3E}">
        <p14:creationId xmlns:p14="http://schemas.microsoft.com/office/powerpoint/2010/main" val="126774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170600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327993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185073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202634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308416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395348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9211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111432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12" name="直線コネクタ 11"/>
          <p:cNvCxnSpPr/>
          <p:nvPr userDrawn="1"/>
        </p:nvCxnSpPr>
        <p:spPr bwMode="auto">
          <a:xfrm>
            <a:off x="-1" y="6627813"/>
            <a:ext cx="9144000" cy="0"/>
          </a:xfrm>
          <a:prstGeom prst="line">
            <a:avLst/>
          </a:prstGeom>
          <a:ln w="76200" cmpd="thickThin">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10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78001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5047DE-9A65-477C-B174-312A7948E271}" type="datetimeFigureOut">
              <a:rPr kumimoji="1" lang="ja-JP" altLang="en-US" smtClean="0"/>
              <a:t>2021/6/8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84791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047DE-9A65-477C-B174-312A7948E271}" type="datetimeFigureOut">
              <a:rPr kumimoji="1" lang="ja-JP" altLang="en-US" smtClean="0"/>
              <a:t>2021/6/8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66B1C-0075-4B8D-9126-0B54620B99B1}" type="slidenum">
              <a:rPr kumimoji="1" lang="ja-JP" altLang="en-US" smtClean="0"/>
              <a:t>‹#›</a:t>
            </a:fld>
            <a:endParaRPr kumimoji="1" lang="ja-JP" altLang="en-US"/>
          </a:p>
        </p:txBody>
      </p:sp>
    </p:spTree>
    <p:extLst>
      <p:ext uri="{BB962C8B-B14F-4D97-AF65-F5344CB8AC3E}">
        <p14:creationId xmlns:p14="http://schemas.microsoft.com/office/powerpoint/2010/main" val="2361846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名古屋四線　名古屋駅デジタルサイネージ企画</a:t>
            </a:r>
          </a:p>
        </p:txBody>
      </p:sp>
      <p:graphicFrame>
        <p:nvGraphicFramePr>
          <p:cNvPr id="9" name="表 8"/>
          <p:cNvGraphicFramePr>
            <a:graphicFrameLocks noGrp="1"/>
          </p:cNvGraphicFramePr>
          <p:nvPr>
            <p:extLst>
              <p:ext uri="{D42A27DB-BD31-4B8C-83A1-F6EECF244321}">
                <p14:modId xmlns:p14="http://schemas.microsoft.com/office/powerpoint/2010/main" val="3226984017"/>
              </p:ext>
            </p:extLst>
          </p:nvPr>
        </p:nvGraphicFramePr>
        <p:xfrm>
          <a:off x="179513" y="508416"/>
          <a:ext cx="6480719" cy="2200296"/>
        </p:xfrm>
        <a:graphic>
          <a:graphicData uri="http://schemas.openxmlformats.org/drawingml/2006/table">
            <a:tbl>
              <a:tblPr/>
              <a:tblGrid>
                <a:gridCol w="530584">
                  <a:extLst>
                    <a:ext uri="{9D8B030D-6E8A-4147-A177-3AD203B41FA5}">
                      <a16:colId xmlns:a16="http://schemas.microsoft.com/office/drawing/2014/main" val="20000"/>
                    </a:ext>
                  </a:extLst>
                </a:gridCol>
                <a:gridCol w="1197607">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1278596928"/>
                    </a:ext>
                  </a:extLst>
                </a:gridCol>
                <a:gridCol w="648072">
                  <a:extLst>
                    <a:ext uri="{9D8B030D-6E8A-4147-A177-3AD203B41FA5}">
                      <a16:colId xmlns:a16="http://schemas.microsoft.com/office/drawing/2014/main" val="3987290801"/>
                    </a:ext>
                  </a:extLst>
                </a:gridCol>
                <a:gridCol w="720080">
                  <a:extLst>
                    <a:ext uri="{9D8B030D-6E8A-4147-A177-3AD203B41FA5}">
                      <a16:colId xmlns:a16="http://schemas.microsoft.com/office/drawing/2014/main" val="3329559216"/>
                    </a:ext>
                  </a:extLst>
                </a:gridCol>
                <a:gridCol w="1512168">
                  <a:extLst>
                    <a:ext uri="{9D8B030D-6E8A-4147-A177-3AD203B41FA5}">
                      <a16:colId xmlns:a16="http://schemas.microsoft.com/office/drawing/2014/main" val="20004"/>
                    </a:ext>
                  </a:extLst>
                </a:gridCol>
              </a:tblGrid>
              <a:tr h="328296">
                <a:tc>
                  <a:txBody>
                    <a:bodyPr/>
                    <a:lstStyle/>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電鉄</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媒体名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掲出</a:t>
                      </a:r>
                      <a:endParaRPr lang="en-US" altLang="ja-JP"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期間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サイズ</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面数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en-US" altLang="ja-JP"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1</a:t>
                      </a: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ロール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放映枠数</a:t>
                      </a:r>
                      <a:endParaRPr lang="en-US" altLang="ja-JP"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en-US" altLang="ja-JP"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(15</a:t>
                      </a: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秒換算</a:t>
                      </a:r>
                      <a:r>
                        <a:rPr lang="en-US" altLang="ja-JP"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a:t>
                      </a:r>
                      <a:endPar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広告料金（税別）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extLst>
                  <a:ext uri="{0D108BD9-81ED-4DB2-BD59-A6C34878D82A}">
                    <a16:rowId xmlns:a16="http://schemas.microsoft.com/office/drawing/2014/main" val="10000"/>
                  </a:ext>
                </a:extLst>
              </a:tr>
              <a:tr h="46800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名古屋市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交通局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名古屋駅</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スクエアビジョン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週間</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月～日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60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インチ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26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分</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¥1,800,000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800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名鉄</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名鉄名古屋駅</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デジタルサイネージ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インチ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22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分</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13101866"/>
                  </a:ext>
                </a:extLst>
              </a:tr>
              <a:tr h="468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ＪＲ</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東海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シリーズ・アド・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ビジョン名古屋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面セット）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60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インチ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分</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秒</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1" i="0" u="sng"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1</a:t>
                      </a:r>
                      <a:r>
                        <a:rPr lang="ja-JP" altLang="en-US" sz="1000" b="1" i="0" u="sng"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枠</a:t>
                      </a:r>
                      <a:endParaRPr lang="en-US" altLang="ja-JP" sz="1000" b="1" i="0" u="sng"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129454249"/>
                  </a:ext>
                </a:extLst>
              </a:tr>
              <a:tr h="46800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近鉄</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近鉄名古屋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アーバンビジョン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インチ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分</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40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秒</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523018231"/>
                  </a:ext>
                </a:extLst>
              </a:tr>
            </a:tbl>
          </a:graphicData>
        </a:graphic>
      </p:graphicFrame>
      <p:sp>
        <p:nvSpPr>
          <p:cNvPr id="4" name="テキスト ボックス 3"/>
          <p:cNvSpPr txBox="1"/>
          <p:nvPr/>
        </p:nvSpPr>
        <p:spPr>
          <a:xfrm>
            <a:off x="6876256" y="3269618"/>
            <a:ext cx="2085088" cy="230832"/>
          </a:xfrm>
          <a:prstGeom prst="rect">
            <a:avLst/>
          </a:prstGeom>
          <a:noFill/>
        </p:spPr>
        <p:txBody>
          <a:bodyPr wrap="square" rtlCol="0">
            <a:spAutoFit/>
          </a:bodyPr>
          <a:lstStyle/>
          <a:p>
            <a:pPr lvl="0" algn="ctr"/>
            <a:r>
              <a:rPr lang="ja-JP" altLang="en-US" sz="900" dirty="0">
                <a:latin typeface="Meiryo UI" panose="020B0604030504040204" pitchFamily="50" charset="-128"/>
                <a:ea typeface="Meiryo UI" panose="020B0604030504040204" pitchFamily="50" charset="-128"/>
                <a:cs typeface="メイリオ" pitchFamily="50" charset="-128"/>
              </a:rPr>
              <a:t>名鉄：名鉄名古屋駅デジタルサイネージ</a:t>
            </a:r>
          </a:p>
        </p:txBody>
      </p:sp>
      <p:sp>
        <p:nvSpPr>
          <p:cNvPr id="23" name="テキスト ボックス 22"/>
          <p:cNvSpPr txBox="1"/>
          <p:nvPr/>
        </p:nvSpPr>
        <p:spPr>
          <a:xfrm>
            <a:off x="6876256" y="1746887"/>
            <a:ext cx="2085088" cy="230832"/>
          </a:xfrm>
          <a:prstGeom prst="rect">
            <a:avLst/>
          </a:prstGeom>
          <a:noFill/>
        </p:spPr>
        <p:txBody>
          <a:bodyPr wrap="square" rtlCol="0">
            <a:spAutoFit/>
          </a:bodyPr>
          <a:lstStyle/>
          <a:p>
            <a:pPr lvl="0" algn="ctr"/>
            <a:r>
              <a:rPr lang="ja-JP" altLang="en-US" sz="900" dirty="0">
                <a:latin typeface="Meiryo UI" panose="020B0604030504040204" pitchFamily="50" charset="-128"/>
                <a:ea typeface="Meiryo UI" panose="020B0604030504040204" pitchFamily="50" charset="-128"/>
                <a:cs typeface="メイリオ" pitchFamily="50" charset="-128"/>
              </a:rPr>
              <a:t>市交通局：名古屋駅スクエアビジョン</a:t>
            </a:r>
          </a:p>
        </p:txBody>
      </p:sp>
      <p:pic>
        <p:nvPicPr>
          <p:cNvPr id="21" name="Picture 41">
            <a:extLst>
              <a:ext uri="{FF2B5EF4-FFF2-40B4-BE49-F238E27FC236}">
                <a16:creationId xmlns:a16="http://schemas.microsoft.com/office/drawing/2014/main" id="{28DE206E-16B7-400C-81DD-FD4BF9CC41F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6508" r="6991" b="3615"/>
          <a:stretch/>
        </p:blipFill>
        <p:spPr bwMode="auto">
          <a:xfrm>
            <a:off x="6876256" y="5046822"/>
            <a:ext cx="2085088" cy="127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6876256" y="6318937"/>
            <a:ext cx="2085088" cy="232998"/>
          </a:xfrm>
          <a:prstGeom prst="rect">
            <a:avLst/>
          </a:prstGeom>
          <a:noFill/>
        </p:spPr>
        <p:txBody>
          <a:bodyPr wrap="square" rtlCol="0">
            <a:spAutoFit/>
          </a:bodyPr>
          <a:lstStyle/>
          <a:p>
            <a:pPr lvl="0" algn="ctr"/>
            <a:r>
              <a:rPr lang="ja-JP" altLang="en-US" sz="900" dirty="0">
                <a:latin typeface="Meiryo UI" panose="020B0604030504040204" pitchFamily="50" charset="-128"/>
                <a:ea typeface="Meiryo UI" panose="020B0604030504040204" pitchFamily="50" charset="-128"/>
                <a:cs typeface="メイリオ" pitchFamily="50" charset="-128"/>
              </a:rPr>
              <a:t>近鉄：近鉄名古屋アーバンビジョン</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8341"/>
          <a:stretch/>
        </p:blipFill>
        <p:spPr>
          <a:xfrm>
            <a:off x="6876256" y="3528999"/>
            <a:ext cx="2085089" cy="1275018"/>
          </a:xfrm>
          <a:prstGeom prst="rect">
            <a:avLst/>
          </a:prstGeom>
        </p:spPr>
      </p:pic>
      <p:sp>
        <p:nvSpPr>
          <p:cNvPr id="41" name="テキスト ボックス 40"/>
          <p:cNvSpPr txBox="1"/>
          <p:nvPr/>
        </p:nvSpPr>
        <p:spPr>
          <a:xfrm>
            <a:off x="6876256" y="4798070"/>
            <a:ext cx="2085088" cy="232998"/>
          </a:xfrm>
          <a:prstGeom prst="rect">
            <a:avLst/>
          </a:prstGeom>
          <a:noFill/>
        </p:spPr>
        <p:txBody>
          <a:bodyPr wrap="square" rtlCol="0">
            <a:spAutoFit/>
          </a:bodyPr>
          <a:lstStyle/>
          <a:p>
            <a:pPr lvl="0" algn="ctr"/>
            <a:r>
              <a:rPr lang="en-US" altLang="ja-JP" sz="900" dirty="0">
                <a:latin typeface="Meiryo UI" panose="020B0604030504040204" pitchFamily="50" charset="-128"/>
                <a:ea typeface="Meiryo UI" panose="020B0604030504040204" pitchFamily="50" charset="-128"/>
                <a:cs typeface="メイリオ" pitchFamily="50" charset="-128"/>
              </a:rPr>
              <a:t>JR</a:t>
            </a:r>
            <a:r>
              <a:rPr lang="ja-JP" altLang="en-US" sz="900" dirty="0">
                <a:latin typeface="Meiryo UI" panose="020B0604030504040204" pitchFamily="50" charset="-128"/>
                <a:ea typeface="Meiryo UI" panose="020B0604030504040204" pitchFamily="50" charset="-128"/>
                <a:cs typeface="メイリオ" pitchFamily="50" charset="-128"/>
              </a:rPr>
              <a:t>東海：シリーズ･アド･ビジョン名古屋</a:t>
            </a:r>
          </a:p>
        </p:txBody>
      </p:sp>
      <p:sp>
        <p:nvSpPr>
          <p:cNvPr id="50" name="テキスト ボックス 49"/>
          <p:cNvSpPr txBox="1"/>
          <p:nvPr/>
        </p:nvSpPr>
        <p:spPr>
          <a:xfrm>
            <a:off x="5374635" y="1125086"/>
            <a:ext cx="1119849" cy="515660"/>
          </a:xfrm>
          <a:prstGeom prst="ellipse">
            <a:avLst/>
          </a:prstGeom>
          <a:solidFill>
            <a:srgbClr val="00B050"/>
          </a:solidFill>
        </p:spPr>
        <p:txBody>
          <a:bodyPr wrap="none" rtlCol="0" anchor="ctr">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各週</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上限</a:t>
            </a:r>
            <a:r>
              <a:rPr kumimoji="1" lang="en-US" altLang="ja-JP" sz="1200" b="1" dirty="0">
                <a:solidFill>
                  <a:schemeClr val="bg1"/>
                </a:solidFill>
                <a:latin typeface="Meiryo UI" panose="020B0604030504040204" pitchFamily="50" charset="-128"/>
                <a:ea typeface="Meiryo UI" panose="020B0604030504040204" pitchFamily="50" charset="-128"/>
              </a:rPr>
              <a:t>3</a:t>
            </a:r>
            <a:r>
              <a:rPr kumimoji="1" lang="ja-JP" altLang="en-US" sz="1200" b="1" dirty="0">
                <a:solidFill>
                  <a:schemeClr val="bg1"/>
                </a:solidFill>
                <a:latin typeface="Meiryo UI" panose="020B0604030504040204" pitchFamily="50" charset="-128"/>
                <a:ea typeface="Meiryo UI" panose="020B0604030504040204" pitchFamily="50" charset="-128"/>
              </a:rPr>
              <a:t>セット</a:t>
            </a:r>
          </a:p>
        </p:txBody>
      </p:sp>
      <p:pic>
        <p:nvPicPr>
          <p:cNvPr id="15" name="図 18"/>
          <p:cNvPicPr>
            <a:picLocks noChangeAspect="1"/>
          </p:cNvPicPr>
          <p:nvPr/>
        </p:nvPicPr>
        <p:blipFill>
          <a:blip r:embed="rId5">
            <a:extLst>
              <a:ext uri="{28A0092B-C50C-407E-A947-70E740481C1C}">
                <a14:useLocalDpi xmlns:a14="http://schemas.microsoft.com/office/drawing/2010/main" val="0"/>
              </a:ext>
            </a:extLst>
          </a:blip>
          <a:srcRect r="1787"/>
          <a:stretch>
            <a:fillRect/>
          </a:stretch>
        </p:blipFill>
        <p:spPr bwMode="auto">
          <a:xfrm>
            <a:off x="6876256" y="2055994"/>
            <a:ext cx="2085088" cy="121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l="6854" t="18496" r="2975" b="6639"/>
          <a:stretch/>
        </p:blipFill>
        <p:spPr>
          <a:xfrm>
            <a:off x="6876256" y="493186"/>
            <a:ext cx="2085088" cy="1263799"/>
          </a:xfrm>
          <a:prstGeom prst="rect">
            <a:avLst/>
          </a:prstGeom>
          <a:ln>
            <a:noFill/>
          </a:ln>
        </p:spPr>
      </p:pic>
      <p:graphicFrame>
        <p:nvGraphicFramePr>
          <p:cNvPr id="18" name="Group 139"/>
          <p:cNvGraphicFramePr>
            <a:graphicFrameLocks noGrp="1"/>
          </p:cNvGraphicFramePr>
          <p:nvPr>
            <p:extLst>
              <p:ext uri="{D42A27DB-BD31-4B8C-83A1-F6EECF244321}">
                <p14:modId xmlns:p14="http://schemas.microsoft.com/office/powerpoint/2010/main" val="1562336430"/>
              </p:ext>
            </p:extLst>
          </p:nvPr>
        </p:nvGraphicFramePr>
        <p:xfrm>
          <a:off x="179513" y="2863396"/>
          <a:ext cx="6480719" cy="3509987"/>
        </p:xfrm>
        <a:graphic>
          <a:graphicData uri="http://schemas.openxmlformats.org/drawingml/2006/table">
            <a:tbl>
              <a:tblPr/>
              <a:tblGrid>
                <a:gridCol w="1152127">
                  <a:extLst>
                    <a:ext uri="{9D8B030D-6E8A-4147-A177-3AD203B41FA5}">
                      <a16:colId xmlns:a16="http://schemas.microsoft.com/office/drawing/2014/main" val="20000"/>
                    </a:ext>
                  </a:extLst>
                </a:gridCol>
                <a:gridCol w="5328592">
                  <a:extLst>
                    <a:ext uri="{9D8B030D-6E8A-4147-A177-3AD203B41FA5}">
                      <a16:colId xmlns:a16="http://schemas.microsoft.com/office/drawing/2014/main" val="20002"/>
                    </a:ext>
                  </a:extLst>
                </a:gridCol>
              </a:tblGrid>
              <a:tr h="319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対象期間</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2021</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7</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月</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5</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日</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月</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放映開始分から、</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9</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月</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27</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日</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月</a:t>
                      </a:r>
                      <a:r>
                        <a:rPr kumimoji="1" lang="en-US" altLang="ja-JP"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1" i="0" u="sng" strike="noStrike" cap="none" normalizeH="0" baseline="0" dirty="0">
                          <a:ln>
                            <a:noFill/>
                          </a:ln>
                          <a:solidFill>
                            <a:srgbClr val="0000CC"/>
                          </a:solidFill>
                          <a:effectLst/>
                          <a:latin typeface="Meiryo UI" panose="020B0604030504040204" pitchFamily="50" charset="-128"/>
                          <a:ea typeface="Meiryo UI" panose="020B0604030504040204" pitchFamily="50" charset="-128"/>
                          <a:cs typeface="メイリオ" panose="020B0604030504040204" pitchFamily="50" charset="-128"/>
                        </a:rPr>
                        <a:t>放映開始分まで</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2371016"/>
                  </a:ext>
                </a:extLst>
              </a:tr>
              <a:tr h="43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放映場所</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市交通局： 地下鉄南改札外コンコース　／　名鉄：中央コンコース改札外</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JR</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東海：</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JR</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中央コンコース　／　近鉄：地下改札内コンコース</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放映開始日</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毎週月曜日スタート</a:t>
                      </a:r>
                      <a:endParaRPr lang="ja-JP" altLang="en-US" sz="900" b="0" dirty="0">
                        <a:latin typeface="Meiryo UI" panose="020B0604030504040204" pitchFamily="50" charset="-128"/>
                        <a:ea typeface="Meiryo UI" panose="020B0604030504040204" pitchFamily="50" charset="-128"/>
                        <a:cs typeface="メイリオ" panose="020B0604030504040204" pitchFamily="50" charset="-128"/>
                      </a:endParaRP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放映時間</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市交通局：</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6</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24</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 ／ 名鉄：</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5</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30</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分</a:t>
                      </a: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en-US" altLang="zh-TW"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24</a:t>
                      </a: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 </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JR</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東海：</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6</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24</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 ／ 近鉄：</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6</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24</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a:t>
                      </a:r>
                      <a:endParaRPr lang="ja-JP" altLang="en-US" sz="900" b="0" dirty="0">
                        <a:latin typeface="Meiryo UI" panose="020B0604030504040204" pitchFamily="50" charset="-128"/>
                        <a:ea typeface="Meiryo UI" panose="020B0604030504040204" pitchFamily="50" charset="-128"/>
                        <a:cs typeface="メイリオ" panose="020B0604030504040204" pitchFamily="50" charset="-128"/>
                      </a:endParaRP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放映保証回数</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緊急放映、支障を含め通常時の</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90</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％稼働の回数となります。</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4231187"/>
                  </a:ext>
                </a:extLst>
              </a:tr>
              <a:tr h="229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申込方法</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掲出対象月の</a:t>
                      </a:r>
                      <a:r>
                        <a:rPr kumimoji="1" lang="en-US" altLang="ja-JP"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ヶ月前第</a:t>
                      </a:r>
                      <a:r>
                        <a:rPr kumimoji="1" lang="en-US" altLang="ja-JP"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営業日から申込受付開始（決定優先）</a:t>
                      </a:r>
                      <a:r>
                        <a:rPr kumimoji="1" lang="ja-JP" altLang="en-US" sz="9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0"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ジャック販売済の週や、各社商品の販売可能枠数が本企画の放映枠数未満となった週は販売対象外となります。</a:t>
                      </a:r>
                      <a:endParaRPr kumimoji="1" lang="en-US" altLang="ja-JP" sz="900" b="0"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0"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仮押さえ不可、申込後のキャンセル不可となります。</a:t>
                      </a:r>
                      <a:endParaRPr kumimoji="1" lang="en-US" altLang="ja-JP" sz="900" b="0"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3"/>
                  </a:ext>
                </a:extLst>
              </a:tr>
              <a:tr h="173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入稿データ締切</a:t>
                      </a:r>
                      <a:endParaRPr kumimoji="1" lang="en-US" altLang="ja-JP"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仕様書は別紙参照</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原則、放映開始日の</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5</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営業日前</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12</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時まで　（</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4</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社局共通）</a:t>
                      </a:r>
                      <a:endParaRPr kumimoji="1" lang="en-US"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祝日、長期休暇等の関係で変則スケジュール期間あり</a:t>
                      </a:r>
                      <a:endParaRPr kumimoji="1" lang="en-US" altLang="ja-JP"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84406" marR="84406" marT="45736" marB="45736" anchor="ctr" horzOverflow="overflow">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7577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その他</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○広告デザイン制作別途。</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l" rtl="0" fontAlgn="ct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○本企画の適用は、本企画発表以降にお申し込みいただく広告主様に限ります。</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1"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シリーズ･アド･ビジョン名古屋のみ広告音声に対応しています。</a:t>
                      </a:r>
                      <a:r>
                        <a:rPr kumimoji="1" lang="ja-JP" altLang="en-US" sz="9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（市交通局、名鉄、近鉄は非対応）</a:t>
                      </a:r>
                      <a:endParaRPr kumimoji="1" lang="en-US" altLang="ja-JP" sz="9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itchFamily="50" charset="-128"/>
                        </a:rPr>
                        <a:t>各媒体社局の</a:t>
                      </a:r>
                      <a:r>
                        <a:rPr kumimoji="1" lang="ja-JP" altLang="en-US"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掲出基準に基づき、媒体規制クライアント審査・事前のデザイン審査が必要です</a:t>
                      </a:r>
                      <a:r>
                        <a:rPr lang="ja-JP" altLang="en-US" sz="900" b="0" i="0" u="none" strike="noStrike"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a:t>
                      </a:r>
                      <a:endParaRPr lang="en-US" altLang="ja-JP" sz="900" b="0" i="0" u="none" strike="noStrike"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○市交通局、名鉄及び</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JR</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東海では緊急時に電鉄からのお知らせや</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NHK</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情報が放映される場合があります。</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各媒体社局による本企画</a:t>
                      </a: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用の枠押さえはしておらず、通常の単体販売も行っています。</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メイリオ" panose="020B0604030504040204" pitchFamily="50" charset="-128"/>
                        </a:rPr>
                        <a:t>○特殊放映をご希望の場合は、事前にご相談ください。（別途費用が発生する場合があります）</a:t>
                      </a:r>
                    </a:p>
                  </a:txBody>
                  <a:tcPr marL="84406" marR="8440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604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［入稿仕様］近鉄名古屋アーバンビジョン</a:t>
            </a:r>
          </a:p>
        </p:txBody>
      </p:sp>
      <p:sp>
        <p:nvSpPr>
          <p:cNvPr id="42" name="テキスト ボックス 16"/>
          <p:cNvSpPr txBox="1">
            <a:spLocks noChangeArrowheads="1"/>
          </p:cNvSpPr>
          <p:nvPr/>
        </p:nvSpPr>
        <p:spPr bwMode="auto">
          <a:xfrm>
            <a:off x="179388" y="784114"/>
            <a:ext cx="668196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◆動画　</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音声非対応</a:t>
            </a: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None/>
            </a:pP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＜ファイル形式＞</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WMV9</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Windows Media Video</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形式）</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＜画像サイズ＞</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1,080×1,920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ピクセル （画面アスペクト比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＜ビデオビットレート＞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5</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Mbps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パス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CBR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（固定ビットレート）モード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＜フレームレート＞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29.97fps</a:t>
            </a:r>
          </a:p>
        </p:txBody>
      </p:sp>
      <p:grpSp>
        <p:nvGrpSpPr>
          <p:cNvPr id="31" name="グループ化 30"/>
          <p:cNvGrpSpPr/>
          <p:nvPr/>
        </p:nvGrpSpPr>
        <p:grpSpPr>
          <a:xfrm>
            <a:off x="6732240" y="765175"/>
            <a:ext cx="2097062" cy="2321346"/>
            <a:chOff x="7205258" y="2702796"/>
            <a:chExt cx="1691320" cy="1872208"/>
          </a:xfrm>
        </p:grpSpPr>
        <p:sp>
          <p:nvSpPr>
            <p:cNvPr id="32" name="角丸四角形 31"/>
            <p:cNvSpPr/>
            <p:nvPr/>
          </p:nvSpPr>
          <p:spPr bwMode="auto">
            <a:xfrm>
              <a:off x="7205258" y="2702796"/>
              <a:ext cx="1691320" cy="1872208"/>
            </a:xfrm>
            <a:prstGeom prst="roundRect">
              <a:avLst>
                <a:gd name="adj" fmla="val 6997"/>
              </a:avLst>
            </a:prstGeom>
            <a:solidFill>
              <a:srgbClr val="FFDBB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pic>
          <p:nvPicPr>
            <p:cNvPr id="3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394" y="3194459"/>
              <a:ext cx="619213" cy="101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7"/>
            <p:cNvSpPr txBox="1">
              <a:spLocks noChangeArrowheads="1"/>
            </p:cNvSpPr>
            <p:nvPr/>
          </p:nvSpPr>
          <p:spPr bwMode="auto">
            <a:xfrm>
              <a:off x="7471483" y="4259224"/>
              <a:ext cx="976362" cy="19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000" dirty="0">
                  <a:solidFill>
                    <a:srgbClr val="FF0000"/>
                  </a:solidFill>
                  <a:latin typeface="メイリオ" panose="020B0604030504040204" pitchFamily="50" charset="-128"/>
                  <a:ea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rPr>
                <a:t>放映イメージ</a:t>
              </a:r>
              <a:r>
                <a:rPr lang="en-US" altLang="ja-JP" sz="1000" dirty="0">
                  <a:solidFill>
                    <a:srgbClr val="FF0000"/>
                  </a:solidFill>
                  <a:latin typeface="メイリオ" panose="020B0604030504040204" pitchFamily="50" charset="-128"/>
                  <a:ea typeface="メイリオ" panose="020B0604030504040204" pitchFamily="50" charset="-128"/>
                </a:rPr>
                <a:t>】</a:t>
              </a:r>
            </a:p>
          </p:txBody>
        </p:sp>
        <p:sp>
          <p:nvSpPr>
            <p:cNvPr id="49" name="正方形/長方形 39"/>
            <p:cNvSpPr>
              <a:spLocks noChangeArrowheads="1"/>
            </p:cNvSpPr>
            <p:nvPr/>
          </p:nvSpPr>
          <p:spPr bwMode="auto">
            <a:xfrm>
              <a:off x="7231056" y="2731370"/>
              <a:ext cx="1665522" cy="32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latin typeface="メイリオ" panose="020B0604030504040204" pitchFamily="50" charset="-128"/>
                  <a:ea typeface="メイリオ" panose="020B0604030504040204" pitchFamily="50" charset="-128"/>
                </a:rPr>
                <a:t>放映イメージのままの向きの</a:t>
              </a:r>
              <a:endParaRPr lang="en-US" altLang="ja-JP" sz="1000" dirty="0">
                <a:solidFill>
                  <a:srgbClr val="FF00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0000"/>
                  </a:solidFill>
                  <a:latin typeface="メイリオ" panose="020B0604030504040204" pitchFamily="50" charset="-128"/>
                  <a:ea typeface="メイリオ" panose="020B0604030504040204" pitchFamily="50" charset="-128"/>
                </a:rPr>
                <a:t>データを納品してください。</a:t>
              </a:r>
            </a:p>
          </p:txBody>
        </p:sp>
      </p:grpSp>
      <p:sp>
        <p:nvSpPr>
          <p:cNvPr id="50" name="テキスト ボックス 16"/>
          <p:cNvSpPr txBox="1">
            <a:spLocks noChangeArrowheads="1"/>
          </p:cNvSpPr>
          <p:nvPr/>
        </p:nvSpPr>
        <p:spPr bwMode="auto">
          <a:xfrm>
            <a:off x="200025" y="4686816"/>
            <a:ext cx="876446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ファイル名称</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NGY -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広告主様</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DS</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ｺｰﾄﾞ</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放映開始年月日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入稿更新回数」で名称を付けてください。</a:t>
            </a:r>
          </a:p>
          <a:p>
            <a:pPr eaLnBrk="1" hangingPunct="1">
              <a:spcBef>
                <a:spcPct val="0"/>
              </a:spcBef>
              <a:buNone/>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納  品  期  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放映開始日より</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営業日前</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時まで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（意匠審査を終了していること）</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また、特殊放映をご希望の場合は、あらかじめ事前のご連絡をお願いいたします。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大型連休や年末年始等のスケジュールにより、納品期日が前倒しとなる場合がございます。事前にご確認ください。</a:t>
            </a:r>
            <a:endParaRPr lang="ja-JP" altLang="en-US" sz="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16"/>
          <p:cNvSpPr txBox="1">
            <a:spLocks noChangeArrowheads="1"/>
          </p:cNvSpPr>
          <p:nvPr/>
        </p:nvSpPr>
        <p:spPr bwMode="auto">
          <a:xfrm>
            <a:off x="179388" y="3004487"/>
            <a:ext cx="66819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◆静止画</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＜ファイル形式＞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JPEG</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カラーモード）</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＜画像サイズ＞</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1,080×1,920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ピクセル （画面アスペクト比</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9</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16</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p>
          <a:p>
            <a:pPr eaLnBrk="1" hangingPunct="1">
              <a:spcBef>
                <a:spcPct val="0"/>
              </a:spcBef>
              <a:buFontTx/>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＜画像容量＞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素材につき、</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MB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前後</a:t>
            </a:r>
          </a:p>
        </p:txBody>
      </p:sp>
      <p:sp>
        <p:nvSpPr>
          <p:cNvPr id="13" name="テキスト ボックス 16"/>
          <p:cNvSpPr txBox="1">
            <a:spLocks noChangeArrowheads="1"/>
          </p:cNvSpPr>
          <p:nvPr/>
        </p:nvSpPr>
        <p:spPr bwMode="auto">
          <a:xfrm>
            <a:off x="342373" y="6005329"/>
            <a:ext cx="87644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ご入稿時に「放映指示書」のご提出をお願いいたします。</a:t>
            </a:r>
            <a:endParaRPr lang="ja-JP" altLang="en-US" sz="5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5914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latin typeface="メイリオ" pitchFamily="50" charset="-128"/>
                <a:ea typeface="メイリオ" pitchFamily="50" charset="-128"/>
                <a:cs typeface="メイリオ" pitchFamily="50" charset="-128"/>
              </a:rPr>
              <a:t>掲出審査について</a:t>
            </a:r>
          </a:p>
        </p:txBody>
      </p:sp>
      <p:graphicFrame>
        <p:nvGraphicFramePr>
          <p:cNvPr id="5" name="表 4"/>
          <p:cNvGraphicFramePr>
            <a:graphicFrameLocks noGrp="1"/>
          </p:cNvGraphicFramePr>
          <p:nvPr>
            <p:extLst>
              <p:ext uri="{D42A27DB-BD31-4B8C-83A1-F6EECF244321}">
                <p14:modId xmlns:p14="http://schemas.microsoft.com/office/powerpoint/2010/main" val="4153132495"/>
              </p:ext>
            </p:extLst>
          </p:nvPr>
        </p:nvGraphicFramePr>
        <p:xfrm>
          <a:off x="179386" y="777602"/>
          <a:ext cx="8785226" cy="5459717"/>
        </p:xfrm>
        <a:graphic>
          <a:graphicData uri="http://schemas.openxmlformats.org/drawingml/2006/table">
            <a:tbl>
              <a:tblPr/>
              <a:tblGrid>
                <a:gridCol w="1152254">
                  <a:extLst>
                    <a:ext uri="{9D8B030D-6E8A-4147-A177-3AD203B41FA5}">
                      <a16:colId xmlns:a16="http://schemas.microsoft.com/office/drawing/2014/main" val="440090001"/>
                    </a:ext>
                  </a:extLst>
                </a:gridCol>
                <a:gridCol w="1368152">
                  <a:extLst>
                    <a:ext uri="{9D8B030D-6E8A-4147-A177-3AD203B41FA5}">
                      <a16:colId xmlns:a16="http://schemas.microsoft.com/office/drawing/2014/main" val="2413365086"/>
                    </a:ext>
                  </a:extLst>
                </a:gridCol>
                <a:gridCol w="1566205">
                  <a:extLst>
                    <a:ext uri="{9D8B030D-6E8A-4147-A177-3AD203B41FA5}">
                      <a16:colId xmlns:a16="http://schemas.microsoft.com/office/drawing/2014/main" val="1211325022"/>
                    </a:ext>
                  </a:extLst>
                </a:gridCol>
                <a:gridCol w="1566205">
                  <a:extLst>
                    <a:ext uri="{9D8B030D-6E8A-4147-A177-3AD203B41FA5}">
                      <a16:colId xmlns:a16="http://schemas.microsoft.com/office/drawing/2014/main" val="2280547780"/>
                    </a:ext>
                  </a:extLst>
                </a:gridCol>
                <a:gridCol w="1566205">
                  <a:extLst>
                    <a:ext uri="{9D8B030D-6E8A-4147-A177-3AD203B41FA5}">
                      <a16:colId xmlns:a16="http://schemas.microsoft.com/office/drawing/2014/main" val="2470119295"/>
                    </a:ext>
                  </a:extLst>
                </a:gridCol>
                <a:gridCol w="1566205">
                  <a:extLst>
                    <a:ext uri="{9D8B030D-6E8A-4147-A177-3AD203B41FA5}">
                      <a16:colId xmlns:a16="http://schemas.microsoft.com/office/drawing/2014/main" val="440358479"/>
                    </a:ext>
                  </a:extLst>
                </a:gridCol>
              </a:tblGrid>
              <a:tr h="158801">
                <a:tc>
                  <a:txBody>
                    <a:bodyPr/>
                    <a:lstStyle/>
                    <a:p>
                      <a:pPr algn="ctr" rtl="0" fontAlgn="ctr"/>
                      <a:r>
                        <a:rPr lang="ja-JP" altLang="en-US" sz="800" b="1" i="0" u="none" strike="noStrike" dirty="0">
                          <a:solidFill>
                            <a:schemeClr val="bg1"/>
                          </a:solidFill>
                          <a:effectLst/>
                          <a:latin typeface="Meiryo UI" panose="020B0604030504040204" pitchFamily="50" charset="-128"/>
                          <a:ea typeface="Meiryo UI" panose="020B0604030504040204" pitchFamily="50" charset="-128"/>
                        </a:rPr>
                        <a:t>業種</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800" b="1" i="0" u="none" strike="noStrike" dirty="0">
                          <a:solidFill>
                            <a:schemeClr val="bg1"/>
                          </a:solidFill>
                          <a:effectLst/>
                          <a:latin typeface="Meiryo UI" panose="020B0604030504040204" pitchFamily="50" charset="-128"/>
                          <a:ea typeface="Meiryo UI" panose="020B0604030504040204" pitchFamily="50" charset="-128"/>
                        </a:rPr>
                        <a:t>詳細内容</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800" b="1" i="0" u="none" strike="noStrike" dirty="0">
                          <a:solidFill>
                            <a:schemeClr val="bg1"/>
                          </a:solidFill>
                          <a:effectLst/>
                          <a:latin typeface="Meiryo UI" panose="020B0604030504040204" pitchFamily="50" charset="-128"/>
                          <a:ea typeface="Meiryo UI" panose="020B0604030504040204" pitchFamily="50" charset="-128"/>
                        </a:rPr>
                        <a:t>名古屋市交通局</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800" b="1" i="0" u="none" strike="noStrike" dirty="0">
                          <a:solidFill>
                            <a:schemeClr val="bg1"/>
                          </a:solidFill>
                          <a:effectLst/>
                          <a:latin typeface="Meiryo UI" panose="020B0604030504040204" pitchFamily="50" charset="-128"/>
                          <a:ea typeface="Meiryo UI" panose="020B0604030504040204" pitchFamily="50" charset="-128"/>
                        </a:rPr>
                        <a:t>名鉄</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en-US" sz="800" b="1" i="0" u="none" strike="noStrike" dirty="0">
                          <a:solidFill>
                            <a:schemeClr val="bg1"/>
                          </a:solidFill>
                          <a:effectLst/>
                          <a:latin typeface="Meiryo UI" panose="020B0604030504040204" pitchFamily="50" charset="-128"/>
                          <a:ea typeface="Meiryo UI" panose="020B0604030504040204" pitchFamily="50" charset="-128"/>
                        </a:rPr>
                        <a:t>JR</a:t>
                      </a:r>
                      <a:r>
                        <a:rPr lang="ja-JP" altLang="en-US" sz="800" b="1" i="0" u="none" strike="noStrike" dirty="0">
                          <a:solidFill>
                            <a:schemeClr val="bg1"/>
                          </a:solidFill>
                          <a:effectLst/>
                          <a:latin typeface="Meiryo UI" panose="020B0604030504040204" pitchFamily="50" charset="-128"/>
                          <a:ea typeface="Meiryo UI" panose="020B0604030504040204" pitchFamily="50" charset="-128"/>
                        </a:rPr>
                        <a:t>東海</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rtl="0" fontAlgn="ctr"/>
                      <a:r>
                        <a:rPr lang="ja-JP" altLang="en-US" sz="800" b="1" i="0" u="none" strike="noStrike" dirty="0">
                          <a:solidFill>
                            <a:schemeClr val="bg1"/>
                          </a:solidFill>
                          <a:effectLst/>
                          <a:latin typeface="Meiryo UI" panose="020B0604030504040204" pitchFamily="50" charset="-128"/>
                          <a:ea typeface="Meiryo UI" panose="020B0604030504040204" pitchFamily="50" charset="-128"/>
                        </a:rPr>
                        <a:t>近鉄</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extLst>
                  <a:ext uri="{0D108BD9-81ED-4DB2-BD59-A6C34878D82A}">
                    <a16:rowId xmlns:a16="http://schemas.microsoft.com/office/drawing/2014/main" val="2511896356"/>
                  </a:ext>
                </a:extLst>
              </a:tr>
              <a:tr h="189047">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公営競技</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競馬、競艇、競輪等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821466"/>
                  </a:ext>
                </a:extLst>
              </a:tr>
              <a:tr h="158801">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パチンコ</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パチンコ、パチンコメーカー等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メーカーのみ</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988679"/>
                  </a:ext>
                </a:extLst>
              </a:tr>
              <a:tr h="317600">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美容関係</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美容整形、毛髪、エステティック</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サロン、マッサージ等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890058"/>
                  </a:ext>
                </a:extLst>
              </a:tr>
              <a:tr h="158801">
                <a:tc rowSpan="2">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金融関係</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銀行、証券</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銀行以外全件審査・内容次第</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050959"/>
                  </a:ext>
                </a:extLst>
              </a:tr>
              <a:tr h="15880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消費者金融</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全件審査・内容次第</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当社基準で許可した会社のみ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547122"/>
                  </a:ext>
                </a:extLst>
              </a:tr>
              <a:tr h="158801">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投資関係</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株式、</a:t>
                      </a:r>
                      <a:r>
                        <a:rPr lang="en-US" sz="800" b="0" i="0" u="none" strike="noStrike">
                          <a:solidFill>
                            <a:srgbClr val="000000"/>
                          </a:solidFill>
                          <a:effectLst/>
                          <a:latin typeface="Meiryo UI" panose="020B0604030504040204" pitchFamily="50" charset="-128"/>
                          <a:ea typeface="Meiryo UI" panose="020B0604030504040204" pitchFamily="50" charset="-128"/>
                        </a:rPr>
                        <a:t>ＦＸ、</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先物取引等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全件審査・内容次第</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当社基準で許可した会社のみ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当社基準で許可した会社・内容のみ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当社基準で許可した会社のみ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040393"/>
                  </a:ext>
                </a:extLst>
              </a:tr>
              <a:tr h="158801">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寺社・宗教法人</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神宮・神社含む、全ての宗教</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当社基準で許可した内容のみ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全件審査・内容次第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73198"/>
                  </a:ext>
                </a:extLst>
              </a:tr>
              <a:tr h="158801">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出版関係</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単行本、雑誌、週刊誌</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834574"/>
                  </a:ext>
                </a:extLst>
              </a:tr>
              <a:tr h="158801">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葬儀・墓地関係</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葬儀会館、霊園等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902940"/>
                  </a:ext>
                </a:extLst>
              </a:tr>
              <a:tr h="158801">
                <a:tc rowSpan="2">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調査相談</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調査会社・探偵</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当社基準で許可した会社のみ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509449"/>
                  </a:ext>
                </a:extLst>
              </a:tr>
              <a:tr h="347847">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結婚相談所・紹介業</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全件審査・当局基準で許可した会社のみ</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全件審査・当社基準で許可した会社のみ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当社基準で許可した会社のみ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56925"/>
                  </a:ext>
                </a:extLst>
              </a:tr>
              <a:tr h="317600">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医薬品</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医薬品、医薬部外品、化粧品、</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医療機器</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コンタクトレンズ等</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273026"/>
                  </a:ext>
                </a:extLst>
              </a:tr>
              <a:tr h="317600">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下着類・衛生用品</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インナー、生理用品等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全件審査・内容次第</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当社基準で許可した内容のみ</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029941"/>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古物商・質屋</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金券ショップも含む</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掲出可・内容次第</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120952"/>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募集広告</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治験、人材派遣等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413226"/>
                  </a:ext>
                </a:extLst>
              </a:tr>
              <a:tr h="158801">
                <a:tc rowSpan="2">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エアライン</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国際線</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227823"/>
                  </a:ext>
                </a:extLst>
              </a:tr>
              <a:tr h="15880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国内線</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当社基準で許可した内容のみ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10852"/>
                  </a:ext>
                </a:extLst>
              </a:tr>
              <a:tr h="158801">
                <a:tc>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旅行会社</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681994"/>
                  </a:ext>
                </a:extLst>
              </a:tr>
              <a:tr h="158801">
                <a:tc rowSpan="2">
                  <a:txBody>
                    <a:bodyPr/>
                    <a:lstStyle/>
                    <a:p>
                      <a:pPr algn="l" rtl="0"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流通関連</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百貨店</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14375483"/>
                  </a:ext>
                </a:extLst>
              </a:tr>
              <a:tr h="317600">
                <a:tc vMerge="1">
                  <a:txBody>
                    <a:bodyPr/>
                    <a:lstStyle/>
                    <a:p>
                      <a:endParaRPr kumimoji="1" lang="ja-JP" altLang="en-US"/>
                    </a:p>
                  </a:txBody>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スーパーマーケット、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大型商業施設</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場所・業態により規制</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場所・業態により規制</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表現の規制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場所・業態により規制</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表現の規制</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899534"/>
                  </a:ext>
                </a:extLst>
              </a:tr>
              <a:tr h="158801">
                <a:tc rowSpan="2">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クレジットカード</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鉄道系クレジットカード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8004765"/>
                  </a:ext>
                </a:extLst>
              </a:tr>
              <a:tr h="15880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クレジットカード</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当社基準で許可した会社・内容のみ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掲出可（百貨店系不可）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268331"/>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ホテル</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場所・業態により規制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当社基準で許可した会社のみ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場所・業態により規制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774115"/>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レジャー施設</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場所・業態により規制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場所・内容により規制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02637"/>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不動産</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掲出可・表現の規制</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場所・業態により規制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当社基準で許可した内容のみ</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場所・内容により規制</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609221"/>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風営法における風俗営業</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バー、カラオケ</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6300484"/>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たばこ</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87543969"/>
                  </a:ext>
                </a:extLst>
              </a:tr>
              <a:tr h="158801">
                <a:tc>
                  <a:txBody>
                    <a:bodyPr/>
                    <a:lstStyle/>
                    <a:p>
                      <a:pPr algn="l"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意見広告</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08" marR="7208" marT="7208"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掲出不可</a:t>
                      </a:r>
                    </a:p>
                  </a:txBody>
                  <a:tcPr marL="7208" marR="7208" marT="7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67129610"/>
                  </a:ext>
                </a:extLst>
              </a:tr>
            </a:tbl>
          </a:graphicData>
        </a:graphic>
      </p:graphicFrame>
      <p:sp>
        <p:nvSpPr>
          <p:cNvPr id="6" name="テキスト ボックス 5"/>
          <p:cNvSpPr txBox="1"/>
          <p:nvPr/>
        </p:nvSpPr>
        <p:spPr>
          <a:xfrm>
            <a:off x="6808252" y="6237319"/>
            <a:ext cx="2056973" cy="230832"/>
          </a:xfrm>
          <a:prstGeom prst="rect">
            <a:avLst/>
          </a:prstGeom>
          <a:noFill/>
        </p:spPr>
        <p:txBody>
          <a:bodyPr wrap="none" rtlCol="0">
            <a:spAutoFit/>
          </a:bodyPr>
          <a:lstStyle/>
          <a:p>
            <a:r>
              <a:rPr lang="en-US" altLang="ja-JP" sz="900" b="1" dirty="0">
                <a:solidFill>
                  <a:srgbClr val="FF0000"/>
                </a:solidFill>
                <a:latin typeface="Meiryo UI" panose="020B0604030504040204" pitchFamily="50" charset="-128"/>
                <a:ea typeface="Meiryo UI" panose="020B0604030504040204" pitchFamily="50" charset="-128"/>
              </a:rPr>
              <a:t>※</a:t>
            </a:r>
            <a:r>
              <a:rPr lang="ja-JP" altLang="en-US" sz="900" b="1" dirty="0">
                <a:solidFill>
                  <a:srgbClr val="FF0000"/>
                </a:solidFill>
                <a:latin typeface="Meiryo UI" panose="020B0604030504040204" pitchFamily="50" charset="-128"/>
                <a:ea typeface="Meiryo UI" panose="020B0604030504040204" pitchFamily="50" charset="-128"/>
              </a:rPr>
              <a:t>業種によっては総量規制がございます</a:t>
            </a:r>
          </a:p>
        </p:txBody>
      </p:sp>
    </p:spTree>
    <p:extLst>
      <p:ext uri="{BB962C8B-B14F-4D97-AF65-F5344CB8AC3E}">
        <p14:creationId xmlns:p14="http://schemas.microsoft.com/office/powerpoint/2010/main" val="79185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latin typeface="メイリオ" pitchFamily="50" charset="-128"/>
                <a:ea typeface="メイリオ" pitchFamily="50" charset="-128"/>
                <a:cs typeface="メイリオ" pitchFamily="50" charset="-128"/>
              </a:rPr>
              <a:t>［入稿スケジュール］</a:t>
            </a:r>
          </a:p>
        </p:txBody>
      </p:sp>
      <p:graphicFrame>
        <p:nvGraphicFramePr>
          <p:cNvPr id="4" name="表 3"/>
          <p:cNvGraphicFramePr>
            <a:graphicFrameLocks noGrp="1"/>
          </p:cNvGraphicFramePr>
          <p:nvPr/>
        </p:nvGraphicFramePr>
        <p:xfrm>
          <a:off x="323528" y="692696"/>
          <a:ext cx="2880320" cy="1732408"/>
        </p:xfrm>
        <a:graphic>
          <a:graphicData uri="http://schemas.openxmlformats.org/drawingml/2006/table">
            <a:tbl>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218852">
                <a:tc>
                  <a:txBody>
                    <a:bodyPr/>
                    <a:lstStyle/>
                    <a:p>
                      <a:pPr algn="ctr" fontAlgn="ctr"/>
                      <a:r>
                        <a:rPr lang="ja-JP" altLang="en-US" sz="1100" b="0" i="0" u="none" strike="noStrike" dirty="0">
                          <a:solidFill>
                            <a:srgbClr val="000000"/>
                          </a:solidFill>
                          <a:latin typeface="Meiryo UI" panose="020B0604030504040204" pitchFamily="50" charset="-128"/>
                          <a:ea typeface="Meiryo UI" panose="020B0604030504040204" pitchFamily="50" charset="-128"/>
                        </a:rPr>
                        <a:t>放映開始日</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Meiryo UI" panose="020B0604030504040204" pitchFamily="50" charset="-128"/>
                          <a:ea typeface="Meiryo UI" panose="020B0604030504040204" pitchFamily="50" charset="-128"/>
                        </a:rPr>
                        <a:t>入稿期日</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65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latin typeface="Meiryo UI" panose="020B0604030504040204" pitchFamily="50" charset="-128"/>
                          <a:ea typeface="Meiryo UI" panose="020B0604030504040204" pitchFamily="50" charset="-128"/>
                          <a:cs typeface="+mn-cs"/>
                        </a:rPr>
                        <a:t>2021/7/5</a:t>
                      </a:r>
                      <a:r>
                        <a:rPr kumimoji="1" lang="ja-JP" altLang="en-US" sz="1100" b="0" i="0" u="none" strike="noStrike" kern="1200" dirty="0">
                          <a:solidFill>
                            <a:srgbClr val="000000"/>
                          </a:solidFill>
                          <a:latin typeface="Meiryo UI" panose="020B0604030504040204" pitchFamily="50" charset="-128"/>
                          <a:ea typeface="Meiryo UI" panose="020B0604030504040204" pitchFamily="50" charset="-128"/>
                          <a:cs typeface="+mn-cs"/>
                        </a:rPr>
                        <a:t>（月）</a:t>
                      </a:r>
                    </a:p>
                  </a:txBody>
                  <a:tcPr marL="9525" marR="9525" marT="952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latin typeface="Meiryo UI" panose="020B0604030504040204" pitchFamily="50" charset="-128"/>
                          <a:ea typeface="Meiryo UI" panose="020B0604030504040204" pitchFamily="50" charset="-128"/>
                          <a:cs typeface="+mn-cs"/>
                        </a:rPr>
                        <a:t>2021/6/28</a:t>
                      </a:r>
                      <a:r>
                        <a:rPr kumimoji="1" lang="ja-JP" altLang="en-US" sz="1100" b="0" i="0" u="none" strike="noStrike" kern="1200" dirty="0">
                          <a:solidFill>
                            <a:srgbClr val="000000"/>
                          </a:solidFill>
                          <a:latin typeface="Meiryo UI" panose="020B0604030504040204" pitchFamily="50" charset="-128"/>
                          <a:ea typeface="Meiryo UI" panose="020B0604030504040204" pitchFamily="50" charset="-128"/>
                          <a:cs typeface="+mn-cs"/>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9633">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2021/7/12</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2021/7/5</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9633">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latin typeface="Meiryo UI" panose="020B0604030504040204" pitchFamily="50" charset="-128"/>
                          <a:ea typeface="Meiryo UI" panose="020B0604030504040204" pitchFamily="50" charset="-128"/>
                        </a:rPr>
                        <a:t>2021/7/19</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latin typeface="Meiryo UI" panose="020B0604030504040204" pitchFamily="50" charset="-128"/>
                          <a:ea typeface="Meiryo UI" panose="020B0604030504040204" pitchFamily="50" charset="-128"/>
                        </a:rPr>
                        <a:t>2021/7/12</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252306"/>
                  </a:ext>
                </a:extLst>
              </a:tr>
              <a:tr h="389633">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2021/7/26</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2021/7/15</a:t>
                      </a:r>
                      <a:r>
                        <a:rPr lang="ja-JP" altLang="en-US" sz="1100" b="0" i="0" u="none" strike="noStrike" dirty="0">
                          <a:solidFill>
                            <a:srgbClr val="000000"/>
                          </a:solidFill>
                          <a:latin typeface="Meiryo UI" panose="020B0604030504040204" pitchFamily="50" charset="-128"/>
                          <a:ea typeface="Meiryo UI" panose="020B0604030504040204" pitchFamily="50" charset="-128"/>
                        </a:rPr>
                        <a:t>（木）</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5" name="コンテンツ プレースホルダ 4"/>
          <p:cNvSpPr txBox="1">
            <a:spLocks/>
          </p:cNvSpPr>
          <p:nvPr/>
        </p:nvSpPr>
        <p:spPr bwMode="auto">
          <a:xfrm>
            <a:off x="323528" y="5373216"/>
            <a:ext cx="51147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buFont typeface="Arial" charse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入稿期日までに、意匠審査を行い、承認を得ていただきますようお願い申し上げます。</a:t>
            </a:r>
          </a:p>
          <a:p>
            <a:pPr eaLnBrk="1" hangingPunct="1">
              <a:spcBef>
                <a:spcPct val="20000"/>
              </a:spcBef>
              <a:buFont typeface="Arial" charse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入稿期日については、</a:t>
            </a:r>
            <a:r>
              <a:rPr lang="en-US" altLang="ja-JP" sz="1100" u="sng" dirty="0">
                <a:solidFill>
                  <a:srgbClr val="FF0000"/>
                </a:solidFill>
                <a:latin typeface="Meiryo UI" panose="020B0604030504040204" pitchFamily="50" charset="-128"/>
                <a:ea typeface="Meiryo UI" panose="020B0604030504040204" pitchFamily="50" charset="-128"/>
              </a:rPr>
              <a:t>12</a:t>
            </a:r>
            <a:r>
              <a:rPr lang="ja-JP" altLang="en-US" sz="1100" u="sng" dirty="0">
                <a:solidFill>
                  <a:srgbClr val="FF0000"/>
                </a:solidFill>
                <a:latin typeface="Meiryo UI" panose="020B0604030504040204" pitchFamily="50" charset="-128"/>
                <a:ea typeface="Meiryo UI" panose="020B0604030504040204" pitchFamily="50" charset="-128"/>
              </a:rPr>
              <a:t>時まで</a:t>
            </a:r>
            <a:r>
              <a:rPr lang="ja-JP" altLang="en-US" sz="1100" dirty="0">
                <a:latin typeface="Meiryo UI" panose="020B0604030504040204" pitchFamily="50" charset="-128"/>
                <a:ea typeface="Meiryo UI" panose="020B0604030504040204" pitchFamily="50" charset="-128"/>
              </a:rPr>
              <a:t>にデータご送付をお願いいたします。</a:t>
            </a:r>
            <a:endParaRPr lang="en-US" altLang="ja-JP" sz="11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nvGraphicFramePr>
        <p:xfrm>
          <a:off x="323528" y="2636912"/>
          <a:ext cx="2880320" cy="2167017"/>
        </p:xfrm>
        <a:graphic>
          <a:graphicData uri="http://schemas.openxmlformats.org/drawingml/2006/table">
            <a:tbl>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218852">
                <a:tc>
                  <a:txBody>
                    <a:bodyPr/>
                    <a:lstStyle/>
                    <a:p>
                      <a:pPr algn="ctr" fontAlgn="ctr"/>
                      <a:r>
                        <a:rPr lang="ja-JP" altLang="en-US" sz="1100" b="0" i="0" u="none" strike="noStrike" dirty="0">
                          <a:solidFill>
                            <a:srgbClr val="000000"/>
                          </a:solidFill>
                          <a:latin typeface="Meiryo UI" panose="020B0604030504040204" pitchFamily="50" charset="-128"/>
                          <a:ea typeface="Meiryo UI" panose="020B0604030504040204" pitchFamily="50" charset="-128"/>
                        </a:rPr>
                        <a:t>放映開始日</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Meiryo UI" panose="020B0604030504040204" pitchFamily="50" charset="-128"/>
                          <a:ea typeface="Meiryo UI" panose="020B0604030504040204" pitchFamily="50" charset="-128"/>
                        </a:rPr>
                        <a:t>入稿期日</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33">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latin typeface="Meiryo UI" panose="020B0604030504040204" pitchFamily="50" charset="-128"/>
                          <a:ea typeface="Meiryo UI" panose="020B0604030504040204" pitchFamily="50" charset="-128"/>
                          <a:cs typeface="+mn-cs"/>
                        </a:rPr>
                        <a:t>2021/8/2</a:t>
                      </a:r>
                      <a:r>
                        <a:rPr kumimoji="1" lang="ja-JP" altLang="en-US" sz="1100" b="0" i="0" u="none" strike="noStrike" kern="1200" dirty="0">
                          <a:solidFill>
                            <a:srgbClr val="000000"/>
                          </a:solidFill>
                          <a:latin typeface="Meiryo UI" panose="020B0604030504040204" pitchFamily="50" charset="-128"/>
                          <a:ea typeface="Meiryo UI" panose="020B0604030504040204" pitchFamily="50" charset="-128"/>
                          <a:cs typeface="+mn-cs"/>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latin typeface="Meiryo UI" panose="020B0604030504040204" pitchFamily="50" charset="-128"/>
                          <a:ea typeface="Meiryo UI" panose="020B0604030504040204" pitchFamily="50" charset="-128"/>
                          <a:cs typeface="+mn-cs"/>
                        </a:rPr>
                        <a:t>2021/7/26</a:t>
                      </a:r>
                      <a:r>
                        <a:rPr kumimoji="1" lang="ja-JP" altLang="en-US" sz="1100" b="0" i="0" u="none" strike="noStrike" kern="1200" dirty="0">
                          <a:solidFill>
                            <a:srgbClr val="000000"/>
                          </a:solidFill>
                          <a:latin typeface="Meiryo UI" panose="020B0604030504040204" pitchFamily="50" charset="-128"/>
                          <a:ea typeface="Meiryo UI" panose="020B0604030504040204" pitchFamily="50" charset="-128"/>
                          <a:cs typeface="+mn-cs"/>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479024"/>
                  </a:ext>
                </a:extLst>
              </a:tr>
              <a:tr h="389633">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2021/8/9</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lvl="0"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2021/7/28</a:t>
                      </a:r>
                      <a:r>
                        <a:rPr lang="ja-JP" altLang="en-US" sz="1100" b="0" i="0" u="none" strike="noStrike" dirty="0">
                          <a:solidFill>
                            <a:srgbClr val="000000"/>
                          </a:solidFill>
                          <a:latin typeface="Meiryo UI" panose="020B0604030504040204" pitchFamily="50" charset="-128"/>
                          <a:ea typeface="Meiryo UI" panose="020B0604030504040204" pitchFamily="50" charset="-128"/>
                        </a:rPr>
                        <a:t>（水）</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62485609"/>
                  </a:ext>
                </a:extLst>
              </a:tr>
              <a:tr h="389633">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latin typeface="Meiryo UI" panose="020B0604030504040204" pitchFamily="50" charset="-128"/>
                          <a:ea typeface="Meiryo UI" panose="020B0604030504040204" pitchFamily="50" charset="-128"/>
                        </a:rPr>
                        <a:t>2021/8/16</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latin typeface="Meiryo UI" panose="020B0604030504040204" pitchFamily="50" charset="-128"/>
                          <a:ea typeface="Meiryo UI" panose="020B0604030504040204" pitchFamily="50" charset="-128"/>
                        </a:rPr>
                        <a:t>2021/7/30</a:t>
                      </a:r>
                      <a:r>
                        <a:rPr lang="ja-JP" altLang="en-US" sz="1100" b="0" i="0" u="none" strike="noStrike" dirty="0">
                          <a:solidFill>
                            <a:srgbClr val="000000"/>
                          </a:solidFill>
                          <a:latin typeface="Meiryo UI" panose="020B0604030504040204" pitchFamily="50" charset="-128"/>
                          <a:ea typeface="Meiryo UI" panose="020B0604030504040204" pitchFamily="50" charset="-128"/>
                        </a:rPr>
                        <a:t>（金）</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0263081"/>
                  </a:ext>
                </a:extLst>
              </a:tr>
              <a:tr h="389633">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2021/8/23</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2021/8/16</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221438"/>
                  </a:ext>
                </a:extLst>
              </a:tr>
              <a:tr h="389633">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2021/8/30</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a:solidFill>
                            <a:srgbClr val="000000"/>
                          </a:solidFill>
                          <a:latin typeface="Meiryo UI" panose="020B0604030504040204" pitchFamily="50" charset="-128"/>
                          <a:ea typeface="Meiryo UI" panose="020B0604030504040204" pitchFamily="50" charset="-128"/>
                        </a:rPr>
                        <a:t>2021/8/23</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170385"/>
                  </a:ext>
                </a:extLst>
              </a:tr>
            </a:tbl>
          </a:graphicData>
        </a:graphic>
      </p:graphicFrame>
      <p:graphicFrame>
        <p:nvGraphicFramePr>
          <p:cNvPr id="8" name="表 7"/>
          <p:cNvGraphicFramePr>
            <a:graphicFrameLocks noGrp="1"/>
          </p:cNvGraphicFramePr>
          <p:nvPr/>
        </p:nvGraphicFramePr>
        <p:xfrm>
          <a:off x="4788024" y="692696"/>
          <a:ext cx="2880320" cy="1732408"/>
        </p:xfrm>
        <a:graphic>
          <a:graphicData uri="http://schemas.openxmlformats.org/drawingml/2006/table">
            <a:tbl>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218852">
                <a:tc>
                  <a:txBody>
                    <a:bodyPr/>
                    <a:lstStyle/>
                    <a:p>
                      <a:pPr algn="ctr" fontAlgn="ctr"/>
                      <a:r>
                        <a:rPr lang="ja-JP" altLang="en-US" sz="1100" b="0" i="0" u="none" strike="noStrike" dirty="0">
                          <a:solidFill>
                            <a:srgbClr val="000000"/>
                          </a:solidFill>
                          <a:latin typeface="Meiryo UI" panose="020B0604030504040204" pitchFamily="50" charset="-128"/>
                          <a:ea typeface="Meiryo UI" panose="020B0604030504040204" pitchFamily="50" charset="-128"/>
                        </a:rPr>
                        <a:t>放映開始日</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Meiryo UI" panose="020B0604030504040204" pitchFamily="50" charset="-128"/>
                          <a:ea typeface="Meiryo UI" panose="020B0604030504040204" pitchFamily="50" charset="-128"/>
                        </a:rPr>
                        <a:t>入稿期日</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65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latin typeface="Meiryo UI" panose="020B0604030504040204" pitchFamily="50" charset="-128"/>
                          <a:ea typeface="Meiryo UI" panose="020B0604030504040204" pitchFamily="50" charset="-128"/>
                          <a:cs typeface="+mn-cs"/>
                        </a:rPr>
                        <a:t>2021/9/6</a:t>
                      </a:r>
                      <a:r>
                        <a:rPr kumimoji="1" lang="ja-JP" altLang="en-US" sz="1100" b="0" i="0" u="none" strike="noStrike" kern="1200" dirty="0">
                          <a:solidFill>
                            <a:srgbClr val="000000"/>
                          </a:solidFill>
                          <a:latin typeface="Meiryo UI" panose="020B0604030504040204" pitchFamily="50" charset="-128"/>
                          <a:ea typeface="Meiryo UI" panose="020B0604030504040204" pitchFamily="50" charset="-128"/>
                          <a:cs typeface="+mn-cs"/>
                        </a:rPr>
                        <a:t>（月）</a:t>
                      </a:r>
                    </a:p>
                  </a:txBody>
                  <a:tcPr marL="9525" marR="9525" marT="952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latin typeface="Meiryo UI" panose="020B0604030504040204" pitchFamily="50" charset="-128"/>
                          <a:ea typeface="Meiryo UI" panose="020B0604030504040204" pitchFamily="50" charset="-128"/>
                          <a:cs typeface="+mn-cs"/>
                        </a:rPr>
                        <a:t>2021/8/30</a:t>
                      </a:r>
                      <a:r>
                        <a:rPr kumimoji="1" lang="ja-JP" altLang="en-US" sz="1100" b="0" i="0" u="none" strike="noStrike" kern="1200" dirty="0">
                          <a:solidFill>
                            <a:srgbClr val="000000"/>
                          </a:solidFill>
                          <a:latin typeface="Meiryo UI" panose="020B0604030504040204" pitchFamily="50" charset="-128"/>
                          <a:ea typeface="Meiryo UI" panose="020B0604030504040204" pitchFamily="50" charset="-128"/>
                          <a:cs typeface="+mn-cs"/>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9633">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2021/9/13</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2021/9/6</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9633">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latin typeface="Meiryo UI" panose="020B0604030504040204" pitchFamily="50" charset="-128"/>
                          <a:ea typeface="Meiryo UI" panose="020B0604030504040204" pitchFamily="50" charset="-128"/>
                        </a:rPr>
                        <a:t>2021/9/20</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latin typeface="Meiryo UI" panose="020B0604030504040204" pitchFamily="50" charset="-128"/>
                          <a:ea typeface="Meiryo UI" panose="020B0604030504040204" pitchFamily="50" charset="-128"/>
                        </a:rPr>
                        <a:t>2021/9/13</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252306"/>
                  </a:ext>
                </a:extLst>
              </a:tr>
              <a:tr h="389633">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2021/9/27</a:t>
                      </a:r>
                      <a:r>
                        <a:rPr lang="ja-JP" altLang="en-US" sz="1100" b="0" i="0" u="none" strike="noStrike" dirty="0">
                          <a:solidFill>
                            <a:srgbClr val="000000"/>
                          </a:solidFill>
                          <a:latin typeface="Meiryo UI" panose="020B0604030504040204" pitchFamily="50" charset="-128"/>
                          <a:ea typeface="Meiryo UI" panose="020B0604030504040204" pitchFamily="50" charset="-128"/>
                        </a:rPr>
                        <a:t>（月）</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altLang="ja-JP" sz="1100" b="0" i="0" u="none" strike="noStrike" dirty="0">
                          <a:solidFill>
                            <a:srgbClr val="000000"/>
                          </a:solidFill>
                          <a:latin typeface="Meiryo UI" panose="020B0604030504040204" pitchFamily="50" charset="-128"/>
                          <a:ea typeface="Meiryo UI" panose="020B0604030504040204" pitchFamily="50" charset="-128"/>
                        </a:rPr>
                        <a:t>2021/9/16</a:t>
                      </a:r>
                      <a:r>
                        <a:rPr lang="ja-JP" altLang="en-US" sz="1100" b="0" i="0" u="none" strike="noStrike" dirty="0">
                          <a:solidFill>
                            <a:srgbClr val="000000"/>
                          </a:solidFill>
                          <a:latin typeface="Meiryo UI" panose="020B0604030504040204" pitchFamily="50" charset="-128"/>
                          <a:ea typeface="Meiryo UI" panose="020B0604030504040204" pitchFamily="50" charset="-128"/>
                        </a:rPr>
                        <a:t>（木）</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9" name="コンテンツ プレースホルダ 4"/>
          <p:cNvSpPr txBox="1">
            <a:spLocks/>
          </p:cNvSpPr>
          <p:nvPr/>
        </p:nvSpPr>
        <p:spPr bwMode="auto">
          <a:xfrm>
            <a:off x="3203848" y="2099775"/>
            <a:ext cx="1296144" cy="2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buFont typeface="Arial" charset="0"/>
              <a:buNone/>
              <a:defRPr/>
            </a:pP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変則スケジュール</a:t>
            </a:r>
            <a:endParaRPr lang="en-US" altLang="ja-JP" sz="1100" dirty="0">
              <a:solidFill>
                <a:srgbClr val="FF0000"/>
              </a:solidFill>
              <a:latin typeface="Meiryo UI" panose="020B0604030504040204" pitchFamily="50" charset="-128"/>
              <a:ea typeface="Meiryo UI" panose="020B0604030504040204" pitchFamily="50" charset="-128"/>
            </a:endParaRPr>
          </a:p>
        </p:txBody>
      </p:sp>
      <p:sp>
        <p:nvSpPr>
          <p:cNvPr id="10" name="コンテンツ プレースホルダ 4"/>
          <p:cNvSpPr txBox="1">
            <a:spLocks/>
          </p:cNvSpPr>
          <p:nvPr/>
        </p:nvSpPr>
        <p:spPr bwMode="auto">
          <a:xfrm>
            <a:off x="3203848" y="3283703"/>
            <a:ext cx="1296144" cy="2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buFont typeface="Arial" charset="0"/>
              <a:buNone/>
              <a:defRPr/>
            </a:pP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変則スケジュール</a:t>
            </a:r>
            <a:endParaRPr lang="en-US" altLang="ja-JP" sz="1100" dirty="0">
              <a:solidFill>
                <a:srgbClr val="FF0000"/>
              </a:solidFill>
              <a:latin typeface="Meiryo UI" panose="020B0604030504040204" pitchFamily="50" charset="-128"/>
              <a:ea typeface="Meiryo UI" panose="020B0604030504040204" pitchFamily="50" charset="-128"/>
            </a:endParaRPr>
          </a:p>
        </p:txBody>
      </p:sp>
      <p:sp>
        <p:nvSpPr>
          <p:cNvPr id="11" name="コンテンツ プレースホルダ 4"/>
          <p:cNvSpPr txBox="1">
            <a:spLocks/>
          </p:cNvSpPr>
          <p:nvPr/>
        </p:nvSpPr>
        <p:spPr bwMode="auto">
          <a:xfrm>
            <a:off x="3203848" y="3686886"/>
            <a:ext cx="1296144" cy="2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buFont typeface="Arial" charset="0"/>
              <a:buNone/>
              <a:defRPr/>
            </a:pP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変則スケジュール</a:t>
            </a:r>
            <a:endParaRPr lang="en-US" altLang="ja-JP" sz="1100" dirty="0">
              <a:solidFill>
                <a:srgbClr val="FF0000"/>
              </a:solidFill>
              <a:latin typeface="Meiryo UI" panose="020B0604030504040204" pitchFamily="50" charset="-128"/>
              <a:ea typeface="Meiryo UI" panose="020B0604030504040204" pitchFamily="50" charset="-128"/>
            </a:endParaRPr>
          </a:p>
        </p:txBody>
      </p:sp>
      <p:sp>
        <p:nvSpPr>
          <p:cNvPr id="12" name="コンテンツ プレースホルダ 4"/>
          <p:cNvSpPr txBox="1">
            <a:spLocks/>
          </p:cNvSpPr>
          <p:nvPr/>
        </p:nvSpPr>
        <p:spPr bwMode="auto">
          <a:xfrm>
            <a:off x="7668344" y="2099775"/>
            <a:ext cx="1296144" cy="2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buFont typeface="Arial" charset="0"/>
              <a:buNone/>
              <a:defRPr/>
            </a:pP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変則スケジュール</a:t>
            </a:r>
            <a:endParaRPr lang="en-US" altLang="ja-JP" sz="11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354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296205" y="465082"/>
            <a:ext cx="6815919" cy="4651651"/>
          </a:xfrm>
          <a:prstGeom prst="rect">
            <a:avLst/>
          </a:prstGeom>
        </p:spPr>
      </p:pic>
      <p:sp>
        <p:nvSpPr>
          <p:cNvPr id="122" name="正方形/長方形 121"/>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掲出位置</a:t>
            </a: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名古屋市交通局 名古屋駅スクエアビジョン</a:t>
            </a: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25022"/>
            <a:ext cx="2401431" cy="1895866"/>
          </a:xfrm>
          <a:prstGeom prst="rect">
            <a:avLst/>
          </a:prstGeom>
        </p:spPr>
      </p:pic>
      <p:pic>
        <p:nvPicPr>
          <p:cNvPr id="74" name="図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1" y="2492896"/>
            <a:ext cx="2401431" cy="1878897"/>
          </a:xfrm>
          <a:prstGeom prst="rect">
            <a:avLst/>
          </a:prstGeom>
        </p:spPr>
      </p:pic>
      <p:pic>
        <p:nvPicPr>
          <p:cNvPr id="75" name="図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1" y="4509121"/>
            <a:ext cx="2401431" cy="1876188"/>
          </a:xfrm>
          <a:prstGeom prst="rect">
            <a:avLst/>
          </a:prstGeom>
        </p:spPr>
      </p:pic>
      <p:pic>
        <p:nvPicPr>
          <p:cNvPr id="76" name="図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747" y="4509120"/>
            <a:ext cx="2404019" cy="1883929"/>
          </a:xfrm>
          <a:prstGeom prst="rect">
            <a:avLst/>
          </a:prstGeom>
        </p:spPr>
      </p:pic>
    </p:spTree>
    <p:extLst>
      <p:ext uri="{BB962C8B-B14F-4D97-AF65-F5344CB8AC3E}">
        <p14:creationId xmlns:p14="http://schemas.microsoft.com/office/powerpoint/2010/main" val="5542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79512" y="908720"/>
            <a:ext cx="8782050" cy="5143500"/>
          </a:xfrm>
          <a:prstGeom prst="rect">
            <a:avLst/>
          </a:prstGeom>
        </p:spPr>
      </p:pic>
      <p:sp>
        <p:nvSpPr>
          <p:cNvPr id="122" name="正方形/長方形 121"/>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掲出位置</a:t>
            </a: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名鉄名古屋駅デジタルサイネージ</a:t>
            </a:r>
          </a:p>
        </p:txBody>
      </p:sp>
      <p:sp>
        <p:nvSpPr>
          <p:cNvPr id="65" name="正方形/長方形 64"/>
          <p:cNvSpPr/>
          <p:nvPr/>
        </p:nvSpPr>
        <p:spPr>
          <a:xfrm>
            <a:off x="4523617" y="3752447"/>
            <a:ext cx="3244444" cy="31453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3419872" y="3165938"/>
            <a:ext cx="2628000" cy="31453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601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42955" y="459990"/>
            <a:ext cx="7474344" cy="5938019"/>
          </a:xfrm>
          <a:prstGeom prst="rect">
            <a:avLst/>
          </a:prstGeom>
        </p:spPr>
      </p:pic>
      <p:sp>
        <p:nvSpPr>
          <p:cNvPr id="20" name="正方形/長方形 19"/>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掲出位置</a:t>
            </a: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　ＪＲ東海 シリーズ･アド･ビジョン名古屋</a:t>
            </a:r>
          </a:p>
        </p:txBody>
      </p:sp>
    </p:spTree>
    <p:extLst>
      <p:ext uri="{BB962C8B-B14F-4D97-AF65-F5344CB8AC3E}">
        <p14:creationId xmlns:p14="http://schemas.microsoft.com/office/powerpoint/2010/main" val="287524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正方形/長方形 121"/>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掲出位置</a:t>
            </a: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　近鉄名古屋アーバンビジョン</a:t>
            </a:r>
          </a:p>
        </p:txBody>
      </p:sp>
      <p:pic>
        <p:nvPicPr>
          <p:cNvPr id="8" name="図 7"/>
          <p:cNvPicPr>
            <a:picLocks noChangeAspect="1"/>
          </p:cNvPicPr>
          <p:nvPr/>
        </p:nvPicPr>
        <p:blipFill>
          <a:blip r:embed="rId2"/>
          <a:stretch>
            <a:fillRect/>
          </a:stretch>
        </p:blipFill>
        <p:spPr>
          <a:xfrm>
            <a:off x="319671" y="1239526"/>
            <a:ext cx="8504657" cy="4249280"/>
          </a:xfrm>
          <a:prstGeom prst="rect">
            <a:avLst/>
          </a:prstGeom>
        </p:spPr>
      </p:pic>
    </p:spTree>
    <p:extLst>
      <p:ext uri="{BB962C8B-B14F-4D97-AF65-F5344CB8AC3E}">
        <p14:creationId xmlns:p14="http://schemas.microsoft.com/office/powerpoint/2010/main" val="82214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［入稿仕様一覧表］</a:t>
            </a:r>
          </a:p>
        </p:txBody>
      </p:sp>
      <p:sp>
        <p:nvSpPr>
          <p:cNvPr id="21" name="テキスト ボックス 16"/>
          <p:cNvSpPr txBox="1">
            <a:spLocks noChangeArrowheads="1"/>
          </p:cNvSpPr>
          <p:nvPr/>
        </p:nvSpPr>
        <p:spPr bwMode="auto">
          <a:xfrm>
            <a:off x="148531" y="785857"/>
            <a:ext cx="54400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◆入稿仕様一覧表　</a:t>
            </a:r>
            <a:r>
              <a:rPr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詳細は各社の入稿仕様を必ずご覧ください。</a:t>
            </a:r>
            <a:endPar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81491346"/>
              </p:ext>
            </p:extLst>
          </p:nvPr>
        </p:nvGraphicFramePr>
        <p:xfrm>
          <a:off x="187055" y="1196752"/>
          <a:ext cx="8633093" cy="5002826"/>
        </p:xfrm>
        <a:graphic>
          <a:graphicData uri="http://schemas.openxmlformats.org/drawingml/2006/table">
            <a:tbl>
              <a:tblPr/>
              <a:tblGrid>
                <a:gridCol w="568521">
                  <a:extLst>
                    <a:ext uri="{9D8B030D-6E8A-4147-A177-3AD203B41FA5}">
                      <a16:colId xmlns:a16="http://schemas.microsoft.com/office/drawing/2014/main" val="4160182448"/>
                    </a:ext>
                  </a:extLst>
                </a:gridCol>
                <a:gridCol w="936104">
                  <a:extLst>
                    <a:ext uri="{9D8B030D-6E8A-4147-A177-3AD203B41FA5}">
                      <a16:colId xmlns:a16="http://schemas.microsoft.com/office/drawing/2014/main" val="2538413950"/>
                    </a:ext>
                  </a:extLst>
                </a:gridCol>
                <a:gridCol w="1782117">
                  <a:extLst>
                    <a:ext uri="{9D8B030D-6E8A-4147-A177-3AD203B41FA5}">
                      <a16:colId xmlns:a16="http://schemas.microsoft.com/office/drawing/2014/main" val="626613658"/>
                    </a:ext>
                  </a:extLst>
                </a:gridCol>
                <a:gridCol w="1782117">
                  <a:extLst>
                    <a:ext uri="{9D8B030D-6E8A-4147-A177-3AD203B41FA5}">
                      <a16:colId xmlns:a16="http://schemas.microsoft.com/office/drawing/2014/main" val="791226237"/>
                    </a:ext>
                  </a:extLst>
                </a:gridCol>
                <a:gridCol w="1782117">
                  <a:extLst>
                    <a:ext uri="{9D8B030D-6E8A-4147-A177-3AD203B41FA5}">
                      <a16:colId xmlns:a16="http://schemas.microsoft.com/office/drawing/2014/main" val="2905904170"/>
                    </a:ext>
                  </a:extLst>
                </a:gridCol>
                <a:gridCol w="1782117">
                  <a:extLst>
                    <a:ext uri="{9D8B030D-6E8A-4147-A177-3AD203B41FA5}">
                      <a16:colId xmlns:a16="http://schemas.microsoft.com/office/drawing/2014/main" val="2013971136"/>
                    </a:ext>
                  </a:extLst>
                </a:gridCol>
              </a:tblGrid>
              <a:tr h="257923">
                <a:tc rowSpan="2" grid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　</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rowSpan="2" hMerge="1">
                  <a:txBody>
                    <a:bodyPr/>
                    <a:lstStyle/>
                    <a:p>
                      <a:endParaRPr kumimoji="1" lang="ja-JP" altLang="en-US"/>
                    </a:p>
                  </a:txBody>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名古屋市交通局</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名鉄</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en-US" sz="800" b="0" i="0" u="none" strike="noStrike" dirty="0">
                          <a:solidFill>
                            <a:schemeClr val="bg1"/>
                          </a:solidFill>
                          <a:effectLst/>
                          <a:latin typeface="Meiryo UI" panose="020B0604030504040204" pitchFamily="50" charset="-128"/>
                          <a:ea typeface="Meiryo UI" panose="020B0604030504040204" pitchFamily="50" charset="-128"/>
                        </a:rPr>
                        <a:t>JR</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東海</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近鉄</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extLst>
                  <a:ext uri="{0D108BD9-81ED-4DB2-BD59-A6C34878D82A}">
                    <a16:rowId xmlns:a16="http://schemas.microsoft.com/office/drawing/2014/main" val="350394765"/>
                  </a:ext>
                </a:extLst>
              </a:tr>
              <a:tr h="230132">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名古屋駅スクエアビジョン</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名鉄名古屋駅デジタルサイネージ</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シリーズ・アド・ビジョン名古屋</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近鉄名古屋アーバンビジョン</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extLst>
                  <a:ext uri="{0D108BD9-81ED-4DB2-BD59-A6C34878D82A}">
                    <a16:rowId xmlns:a16="http://schemas.microsoft.com/office/drawing/2014/main" val="273050207"/>
                  </a:ext>
                </a:extLst>
              </a:tr>
              <a:tr h="361067">
                <a:tc rowSpan="5">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動画</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ファイル形式</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WMV9（Windows Media Video</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形式）</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「名古屋駅スクエアビジョン」及び「シリーズ・アド・ビジョン名古屋」は</a:t>
                      </a:r>
                      <a:r>
                        <a:rPr lang="en-US" sz="800" b="0" i="0" u="none" strike="noStrike" dirty="0">
                          <a:solidFill>
                            <a:srgbClr val="000000"/>
                          </a:solidFill>
                          <a:effectLst/>
                          <a:latin typeface="Meiryo UI" panose="020B0604030504040204" pitchFamily="50" charset="-128"/>
                          <a:ea typeface="Meiryo UI" panose="020B0604030504040204" pitchFamily="50" charset="-128"/>
                        </a:rPr>
                        <a:t>Advanced Profile</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は不可</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14955547"/>
                  </a:ext>
                </a:extLst>
              </a:tr>
              <a:tr h="663046">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画像サイズ</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1,280×720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または</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1,920×1,080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720×1,280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または</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1,080×1,920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1,280×720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②</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1,920×1,080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1,080×1,920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 </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974391"/>
                  </a:ext>
                </a:extLst>
              </a:tr>
              <a:tr h="523902">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ビデオビットレート</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10.0Mbps</a:t>
                      </a:r>
                      <a:br>
                        <a:rPr lang="en-US" altLang="ja-JP"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CBR</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（固定ビットレート）モード</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8.5Mbps</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以内</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パス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CBR</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（固定ビットレート）モード</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①の場合：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5.0Mbps</a:t>
                      </a:r>
                      <a:br>
                        <a:rPr lang="en-US" altLang="ja-JP"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の場合：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8.0Mbps</a:t>
                      </a:r>
                      <a:br>
                        <a:rPr lang="en-US" altLang="ja-JP"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いずれも</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CBR</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（固定ビットレート）モード</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5Mbps</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以下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パス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CBR</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（固定ビットレート）モード</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774263"/>
                  </a:ext>
                </a:extLst>
              </a:tr>
              <a:tr h="288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フレームレート</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29.97fps</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55088275"/>
                  </a:ext>
                </a:extLst>
              </a:tr>
              <a:tr h="394553">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音声対応</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非対応</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対応</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（音声付の各種仕様は別紙参照）</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非対応</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9613708"/>
                  </a:ext>
                </a:extLst>
              </a:tr>
              <a:tr h="369109">
                <a:tc row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静止画</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ファイル形式</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JPEG</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形式（</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RGB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カラーモード）</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683984"/>
                  </a:ext>
                </a:extLst>
              </a:tr>
              <a:tr h="43204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画像サイズ</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1,920×1,080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1,080×1,920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1,920×1,080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1,080×1,920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ピクセル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（画面アスペクト比</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543026"/>
                  </a:ext>
                </a:extLst>
              </a:tr>
              <a:tr h="504056">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画像容量</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素材につき、</a:t>
                      </a:r>
                      <a:r>
                        <a:rPr lang="en-US" altLang="ja-JP" sz="800" b="0" i="0" u="none" strike="noStrike">
                          <a:solidFill>
                            <a:schemeClr val="tx1"/>
                          </a:solidFill>
                          <a:effectLst/>
                          <a:latin typeface="Meiryo UI" panose="020B0604030504040204" pitchFamily="50" charset="-128"/>
                          <a:ea typeface="Meiryo UI" panose="020B0604030504040204" pitchFamily="50" charset="-128"/>
                        </a:rPr>
                        <a:t>2MB</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未満</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素材あたり表示可能秒数は</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秒</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素材につき、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2MB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未満</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素材につき、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1MB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前後</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秒につき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素材まで）</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素材以上は別途費用</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素材につき、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2MB</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前後</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72192085"/>
                  </a:ext>
                </a:extLst>
              </a:tr>
              <a:tr h="257923">
                <a:tc rowSpan="3">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共通</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ファイル名称</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各社入稿仕様参照</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5545737"/>
                  </a:ext>
                </a:extLst>
              </a:tr>
              <a:tr h="360000">
                <a:tc vMerge="1">
                  <a:txBody>
                    <a:bodyPr/>
                    <a:lstStyle/>
                    <a:p>
                      <a:endParaRPr kumimoji="1" lang="ja-JP" altLang="en-US"/>
                    </a:p>
                  </a:txBody>
                  <a:tcPr/>
                </a:tc>
                <a:tc rowSpan="2">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納品期限</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放映開始日より</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営業日前</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時まで（意匠審査を終了していること）</a:t>
                      </a: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398"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114625"/>
                  </a:ext>
                </a:extLst>
              </a:tr>
              <a:tr h="361067">
                <a:tc vMerge="1">
                  <a:txBody>
                    <a:bodyPr/>
                    <a:lstStyle/>
                    <a:p>
                      <a:endParaRPr kumimoji="1" lang="ja-JP" altLang="en-US"/>
                    </a:p>
                  </a:txBody>
                  <a:tcPr/>
                </a:tc>
                <a:tc vMerge="1">
                  <a:txBody>
                    <a:bodyPr/>
                    <a:lstStyle/>
                    <a:p>
                      <a:endParaRPr kumimoji="1" lang="ja-JP" altLang="en-US"/>
                    </a:p>
                  </a:txBody>
                  <a:tcPr/>
                </a:tc>
                <a:tc gridSpan="4">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特殊放映をご希望の場合は、あらかじめ事前のご連絡をお願いいたします。</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大型連休や年末年始等のスケジュールにより、納品期日が前倒しとなる場合がございます。事前にご確認ください。</a:t>
                      </a:r>
                    </a:p>
                  </a:txBody>
                  <a:tcPr marL="153553" marR="6398" marT="6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9642711"/>
                  </a:ext>
                </a:extLst>
              </a:tr>
            </a:tbl>
          </a:graphicData>
        </a:graphic>
      </p:graphicFrame>
    </p:spTree>
    <p:extLst>
      <p:ext uri="{BB962C8B-B14F-4D97-AF65-F5344CB8AC3E}">
        <p14:creationId xmlns:p14="http://schemas.microsoft.com/office/powerpoint/2010/main" val="212553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［入稿仕様］名古屋市交通局 名古屋駅スクエアビジョン</a:t>
            </a:r>
          </a:p>
        </p:txBody>
      </p:sp>
      <p:grpSp>
        <p:nvGrpSpPr>
          <p:cNvPr id="41" name="グループ化 40"/>
          <p:cNvGrpSpPr/>
          <p:nvPr/>
        </p:nvGrpSpPr>
        <p:grpSpPr>
          <a:xfrm>
            <a:off x="5892762" y="782117"/>
            <a:ext cx="3053826" cy="2147325"/>
            <a:chOff x="7205258" y="2702796"/>
            <a:chExt cx="2662567" cy="1872208"/>
          </a:xfrm>
        </p:grpSpPr>
        <p:sp>
          <p:nvSpPr>
            <p:cNvPr id="42" name="角丸四角形 41"/>
            <p:cNvSpPr/>
            <p:nvPr/>
          </p:nvSpPr>
          <p:spPr bwMode="auto">
            <a:xfrm>
              <a:off x="7205258" y="2702796"/>
              <a:ext cx="2572278" cy="1872208"/>
            </a:xfrm>
            <a:prstGeom prst="roundRect">
              <a:avLst>
                <a:gd name="adj" fmla="val 6997"/>
              </a:avLst>
            </a:prstGeom>
            <a:solidFill>
              <a:srgbClr val="FFDBB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pic>
          <p:nvPicPr>
            <p:cNvPr id="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716532" y="3025377"/>
              <a:ext cx="571496" cy="110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下カーブ矢印 43"/>
            <p:cNvSpPr/>
            <p:nvPr/>
          </p:nvSpPr>
          <p:spPr bwMode="auto">
            <a:xfrm flipH="1">
              <a:off x="8307201" y="3086991"/>
              <a:ext cx="763046" cy="182113"/>
            </a:xfrm>
            <a:prstGeom prst="curvedDownArrow">
              <a:avLst>
                <a:gd name="adj1" fmla="val 40001"/>
                <a:gd name="adj2" fmla="val 9224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solidFill>
                  <a:schemeClr val="tx1"/>
                </a:solidFill>
                <a:latin typeface="メイリオ" panose="020B0604030504040204" pitchFamily="50" charset="-128"/>
                <a:ea typeface="メイリオ" panose="020B0604030504040204" pitchFamily="50" charset="-128"/>
              </a:endParaRPr>
            </a:p>
          </p:txBody>
        </p:sp>
        <p:pic>
          <p:nvPicPr>
            <p:cNvPr id="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282" y="3313593"/>
              <a:ext cx="619214" cy="101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37"/>
            <p:cNvSpPr txBox="1">
              <a:spLocks noChangeArrowheads="1"/>
            </p:cNvSpPr>
            <p:nvPr/>
          </p:nvSpPr>
          <p:spPr bwMode="auto">
            <a:xfrm>
              <a:off x="8620930" y="4313394"/>
              <a:ext cx="1246895" cy="2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900" dirty="0">
                  <a:solidFill>
                    <a:srgbClr val="FF0000"/>
                  </a:solidFill>
                  <a:latin typeface="メイリオ" panose="020B0604030504040204" pitchFamily="50" charset="-128"/>
                  <a:ea typeface="メイリオ" panose="020B0604030504040204" pitchFamily="50" charset="-128"/>
                </a:rPr>
                <a:t>【</a:t>
              </a:r>
              <a:r>
                <a:rPr lang="ja-JP" altLang="en-US" sz="900" dirty="0">
                  <a:solidFill>
                    <a:srgbClr val="FF0000"/>
                  </a:solidFill>
                  <a:latin typeface="メイリオ" panose="020B0604030504040204" pitchFamily="50" charset="-128"/>
                  <a:ea typeface="メイリオ" panose="020B0604030504040204" pitchFamily="50" charset="-128"/>
                </a:rPr>
                <a:t>放映イメージ</a:t>
              </a:r>
              <a:r>
                <a:rPr lang="en-US" altLang="ja-JP" sz="900" dirty="0">
                  <a:solidFill>
                    <a:srgbClr val="FF0000"/>
                  </a:solidFill>
                  <a:latin typeface="メイリオ" panose="020B0604030504040204" pitchFamily="50" charset="-128"/>
                  <a:ea typeface="メイリオ" panose="020B0604030504040204" pitchFamily="50" charset="-128"/>
                </a:rPr>
                <a:t>】</a:t>
              </a:r>
            </a:p>
          </p:txBody>
        </p:sp>
        <p:sp>
          <p:nvSpPr>
            <p:cNvPr id="47" name="テキスト ボックス 38"/>
            <p:cNvSpPr txBox="1">
              <a:spLocks noChangeArrowheads="1"/>
            </p:cNvSpPr>
            <p:nvPr/>
          </p:nvSpPr>
          <p:spPr bwMode="auto">
            <a:xfrm>
              <a:off x="7301249" y="3894556"/>
              <a:ext cx="1246895" cy="2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900" dirty="0">
                  <a:solidFill>
                    <a:srgbClr val="FF0000"/>
                  </a:solidFill>
                  <a:latin typeface="メイリオ" panose="020B0604030504040204" pitchFamily="50" charset="-128"/>
                  <a:ea typeface="メイリオ" panose="020B0604030504040204" pitchFamily="50" charset="-128"/>
                </a:rPr>
                <a:t>【</a:t>
              </a:r>
              <a:r>
                <a:rPr lang="ja-JP" altLang="en-US" sz="900" dirty="0">
                  <a:solidFill>
                    <a:srgbClr val="FF0000"/>
                  </a:solidFill>
                  <a:latin typeface="メイリオ" panose="020B0604030504040204" pitchFamily="50" charset="-128"/>
                  <a:ea typeface="メイリオ" panose="020B0604030504040204" pitchFamily="50" charset="-128"/>
                </a:rPr>
                <a:t>入稿イメージ</a:t>
              </a:r>
              <a:r>
                <a:rPr lang="en-US" altLang="ja-JP" sz="900" dirty="0">
                  <a:solidFill>
                    <a:srgbClr val="FF0000"/>
                  </a:solidFill>
                  <a:latin typeface="メイリオ" panose="020B0604030504040204" pitchFamily="50" charset="-128"/>
                  <a:ea typeface="メイリオ" panose="020B0604030504040204" pitchFamily="50" charset="-128"/>
                </a:rPr>
                <a:t>】</a:t>
              </a:r>
            </a:p>
          </p:txBody>
        </p:sp>
        <p:sp>
          <p:nvSpPr>
            <p:cNvPr id="48" name="正方形/長方形 39"/>
            <p:cNvSpPr>
              <a:spLocks noChangeArrowheads="1"/>
            </p:cNvSpPr>
            <p:nvPr/>
          </p:nvSpPr>
          <p:spPr bwMode="auto">
            <a:xfrm>
              <a:off x="7231055" y="2731370"/>
              <a:ext cx="2405251" cy="35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900" dirty="0">
                  <a:solidFill>
                    <a:srgbClr val="FF0000"/>
                  </a:solidFill>
                  <a:latin typeface="メイリオ" panose="020B0604030504040204" pitchFamily="50" charset="-128"/>
                  <a:ea typeface="メイリオ" panose="020B0604030504040204" pitchFamily="50" charset="-128"/>
                </a:rPr>
                <a:t>画像の頭を反時計まわりに</a:t>
              </a:r>
              <a:r>
                <a:rPr lang="en-US" altLang="ja-JP" sz="900" dirty="0">
                  <a:solidFill>
                    <a:srgbClr val="FF0000"/>
                  </a:solidFill>
                  <a:latin typeface="メイリオ" panose="020B0604030504040204" pitchFamily="50" charset="-128"/>
                  <a:ea typeface="メイリオ" panose="020B0604030504040204" pitchFamily="50" charset="-128"/>
                </a:rPr>
                <a:t>90°</a:t>
              </a:r>
              <a:r>
                <a:rPr lang="ja-JP" altLang="en-US" sz="900" dirty="0">
                  <a:solidFill>
                    <a:srgbClr val="FF0000"/>
                  </a:solidFill>
                  <a:latin typeface="メイリオ" panose="020B0604030504040204" pitchFamily="50" charset="-128"/>
                  <a:ea typeface="メイリオ" panose="020B0604030504040204" pitchFamily="50" charset="-128"/>
                </a:rPr>
                <a:t>回転したデータで納品ください。</a:t>
              </a:r>
            </a:p>
          </p:txBody>
        </p:sp>
      </p:grpSp>
      <p:sp>
        <p:nvSpPr>
          <p:cNvPr id="49" name="テキスト ボックス 16"/>
          <p:cNvSpPr txBox="1">
            <a:spLocks noChangeArrowheads="1"/>
          </p:cNvSpPr>
          <p:nvPr/>
        </p:nvSpPr>
        <p:spPr bwMode="auto">
          <a:xfrm>
            <a:off x="180310" y="765627"/>
            <a:ext cx="544000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◆動画　</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広告音声非対応</a:t>
            </a: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＜ファイル形式＞</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WMV9</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Windows Media Video</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形式）</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＜画像サイズ＞</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1,280×720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ピクセル （画面アスペクト比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または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1,920×1,080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ピクセル （画面アスペクト比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＜ビデオビットレート＞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10.0Mbps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CBR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（固定ビットレート）モード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＜フレームレート＞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29.97fps</a:t>
            </a:r>
          </a:p>
          <a:p>
            <a:pPr lvl="0" eaLnBrk="1" hangingPunct="1">
              <a:spcBef>
                <a:spcPct val="0"/>
              </a:spcBef>
              <a:buNone/>
            </a:pP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※WMV9</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でも、</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Advanced Profile</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は仕様外となります。</a:t>
            </a:r>
          </a:p>
        </p:txBody>
      </p:sp>
      <p:sp>
        <p:nvSpPr>
          <p:cNvPr id="51" name="テキスト ボックス 16"/>
          <p:cNvSpPr txBox="1">
            <a:spLocks noChangeArrowheads="1"/>
          </p:cNvSpPr>
          <p:nvPr/>
        </p:nvSpPr>
        <p:spPr bwMode="auto">
          <a:xfrm>
            <a:off x="179388" y="4877703"/>
            <a:ext cx="876446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ファイル名称</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「放映開始月日</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広告主名略称</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放映順版」で名称を付けてください。</a:t>
            </a:r>
          </a:p>
          <a:p>
            <a:pPr eaLnBrk="1" hangingPunct="1">
              <a:spcBef>
                <a:spcPct val="0"/>
              </a:spcBef>
              <a:buNone/>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&lt;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&gt;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放映開始日が</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4</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日、広告主が名古屋市の</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WMV</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動画の場合</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0401_nagoyacity_01.wmv</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spcBef>
                <a:spcPct val="0"/>
              </a:spcBef>
              <a:buFontTx/>
              <a:buNone/>
            </a:pP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納  品  期  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放映開始日より</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営業日前</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時まで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（意匠審査を終了していること）</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また、特殊放映をご希望の場合は、あらかじめ事前のご連絡をお願いいたします。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大型連休や年末年始等のスケジュールにより、納品期日が前倒しとなる場合がございます。事前にご確認ください。</a:t>
            </a:r>
            <a:endParaRPr lang="ja-JP" altLang="en-US" sz="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6"/>
          <p:cNvSpPr txBox="1">
            <a:spLocks noChangeArrowheads="1"/>
          </p:cNvSpPr>
          <p:nvPr/>
        </p:nvSpPr>
        <p:spPr bwMode="auto">
          <a:xfrm>
            <a:off x="179388" y="3002922"/>
            <a:ext cx="66819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◆静止画</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＜ファイル形式＞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JPEG</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カラーモード）</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＜画像サイズ＞</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1,920×1,080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ピクセル （画面アスペクト比</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16</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9</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p>
          <a:p>
            <a:pPr eaLnBrk="1" hangingPunct="1">
              <a:spcBef>
                <a:spcPct val="0"/>
              </a:spcBef>
              <a:buFontTx/>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＜画像容量＞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素材につき、</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2MB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未満</a:t>
            </a:r>
            <a:endParaRPr lang="ja-JP" altLang="en-US" sz="1100" strike="sngStrike"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素材あたり表示できる秒数は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秒</a:t>
            </a:r>
          </a:p>
        </p:txBody>
      </p:sp>
    </p:spTree>
    <p:extLst>
      <p:ext uri="{BB962C8B-B14F-4D97-AF65-F5344CB8AC3E}">
        <p14:creationId xmlns:p14="http://schemas.microsoft.com/office/powerpoint/2010/main" val="310285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［入稿仕様］名鉄名古屋駅デジタルサイネージ</a:t>
            </a:r>
          </a:p>
        </p:txBody>
      </p:sp>
      <p:sp>
        <p:nvSpPr>
          <p:cNvPr id="26" name="テキスト ボックス 16"/>
          <p:cNvSpPr txBox="1">
            <a:spLocks noChangeArrowheads="1"/>
          </p:cNvSpPr>
          <p:nvPr/>
        </p:nvSpPr>
        <p:spPr bwMode="auto">
          <a:xfrm>
            <a:off x="179388" y="771591"/>
            <a:ext cx="668196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◆動画　</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広告音声非対応</a:t>
            </a: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None/>
            </a:pP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＜ファイル形式＞</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WMV9</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Windows Media Video</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形式）</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＜画像サイズ＞</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720×1,280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ピクセル （画面アスペクト比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または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1,080×1,920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ピクセル （画面アスペクト比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＜ビデオビットレート＞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8.5</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Mbps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以内／</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パス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CBR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（固定ビットレート）モード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＜フレームレート＞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29.97fps</a:t>
            </a:r>
          </a:p>
        </p:txBody>
      </p:sp>
      <p:grpSp>
        <p:nvGrpSpPr>
          <p:cNvPr id="27" name="グループ化 26"/>
          <p:cNvGrpSpPr/>
          <p:nvPr/>
        </p:nvGrpSpPr>
        <p:grpSpPr>
          <a:xfrm>
            <a:off x="6732240" y="765175"/>
            <a:ext cx="2097062" cy="2321346"/>
            <a:chOff x="7205258" y="2702796"/>
            <a:chExt cx="1691320" cy="1872208"/>
          </a:xfrm>
        </p:grpSpPr>
        <p:sp>
          <p:nvSpPr>
            <p:cNvPr id="28" name="角丸四角形 27"/>
            <p:cNvSpPr/>
            <p:nvPr/>
          </p:nvSpPr>
          <p:spPr bwMode="auto">
            <a:xfrm>
              <a:off x="7205258" y="2702796"/>
              <a:ext cx="1691320" cy="1872208"/>
            </a:xfrm>
            <a:prstGeom prst="roundRect">
              <a:avLst>
                <a:gd name="adj" fmla="val 6997"/>
              </a:avLst>
            </a:prstGeom>
            <a:solidFill>
              <a:srgbClr val="FFDBB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pic>
          <p:nvPicPr>
            <p:cNvPr id="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394" y="3194459"/>
              <a:ext cx="619213" cy="101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7"/>
            <p:cNvSpPr txBox="1">
              <a:spLocks noChangeArrowheads="1"/>
            </p:cNvSpPr>
            <p:nvPr/>
          </p:nvSpPr>
          <p:spPr bwMode="auto">
            <a:xfrm>
              <a:off x="7471483" y="4259224"/>
              <a:ext cx="976362" cy="19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000" dirty="0">
                  <a:solidFill>
                    <a:srgbClr val="FF0000"/>
                  </a:solidFill>
                  <a:latin typeface="メイリオ" panose="020B0604030504040204" pitchFamily="50" charset="-128"/>
                  <a:ea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rPr>
                <a:t>放映イメージ</a:t>
              </a:r>
              <a:r>
                <a:rPr lang="en-US" altLang="ja-JP" sz="1000" dirty="0">
                  <a:solidFill>
                    <a:srgbClr val="FF0000"/>
                  </a:solidFill>
                  <a:latin typeface="メイリオ" panose="020B0604030504040204" pitchFamily="50" charset="-128"/>
                  <a:ea typeface="メイリオ" panose="020B0604030504040204" pitchFamily="50" charset="-128"/>
                </a:rPr>
                <a:t>】</a:t>
              </a:r>
            </a:p>
          </p:txBody>
        </p:sp>
        <p:sp>
          <p:nvSpPr>
            <p:cNvPr id="34" name="正方形/長方形 39"/>
            <p:cNvSpPr>
              <a:spLocks noChangeArrowheads="1"/>
            </p:cNvSpPr>
            <p:nvPr/>
          </p:nvSpPr>
          <p:spPr bwMode="auto">
            <a:xfrm>
              <a:off x="7231056" y="2731370"/>
              <a:ext cx="1665522" cy="32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latin typeface="メイリオ" panose="020B0604030504040204" pitchFamily="50" charset="-128"/>
                  <a:ea typeface="メイリオ" panose="020B0604030504040204" pitchFamily="50" charset="-128"/>
                </a:rPr>
                <a:t>放映イメージのままの向きの</a:t>
              </a:r>
              <a:endParaRPr lang="en-US" altLang="ja-JP" sz="1000" dirty="0">
                <a:solidFill>
                  <a:srgbClr val="FF00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0000"/>
                  </a:solidFill>
                  <a:latin typeface="メイリオ" panose="020B0604030504040204" pitchFamily="50" charset="-128"/>
                  <a:ea typeface="メイリオ" panose="020B0604030504040204" pitchFamily="50" charset="-128"/>
                </a:rPr>
                <a:t>データを納品してください。</a:t>
              </a:r>
            </a:p>
          </p:txBody>
        </p:sp>
      </p:grpSp>
      <p:sp>
        <p:nvSpPr>
          <p:cNvPr id="51" name="テキスト ボックス 16"/>
          <p:cNvSpPr txBox="1">
            <a:spLocks noChangeArrowheads="1"/>
          </p:cNvSpPr>
          <p:nvPr/>
        </p:nvSpPr>
        <p:spPr bwMode="auto">
          <a:xfrm>
            <a:off x="179388" y="2997200"/>
            <a:ext cx="66819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◆静止画</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＜ファイル形式＞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JPEG</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カラーモード）</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＜画像サイズ＞</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1,080×1,920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ピクセル （画面アスペクト比</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9</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16</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p>
          <a:p>
            <a:pPr eaLnBrk="1" hangingPunct="1">
              <a:spcBef>
                <a:spcPct val="0"/>
              </a:spcBef>
              <a:buFontTx/>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＜画像容量＞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素材につき、</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2MB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未満</a:t>
            </a:r>
          </a:p>
        </p:txBody>
      </p:sp>
      <p:sp>
        <p:nvSpPr>
          <p:cNvPr id="57" name="テキスト ボックス 16"/>
          <p:cNvSpPr txBox="1">
            <a:spLocks noChangeArrowheads="1"/>
          </p:cNvSpPr>
          <p:nvPr/>
        </p:nvSpPr>
        <p:spPr bwMode="auto">
          <a:xfrm>
            <a:off x="179387" y="4879685"/>
            <a:ext cx="876446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ファイル名称</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「放映開始月日</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広告主名略称</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素材番号」で名称を付けてください。</a:t>
            </a:r>
          </a:p>
          <a:p>
            <a:pPr eaLnBrk="1" hangingPunct="1">
              <a:spcBef>
                <a:spcPct val="0"/>
              </a:spcBef>
              <a:buNone/>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&lt;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&gt;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放映開始日が</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4</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日、広告主が名古屋鉄道の</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JPEG</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静止画の場合</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0401_NRR_1.jpg</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spcBef>
                <a:spcPct val="0"/>
              </a:spcBef>
              <a:buFontTx/>
              <a:buNone/>
            </a:pP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納  品  期  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放映開始日より</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営業日前</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時まで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（意匠審査を終了していること）</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また、特殊放映をご希望の場合は、あらかじめ事前のご連絡をお願いいたします。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大型連休や年末年始等のスケジュールにより、納品期日が前倒しとなる場合がございます。事前にご確認ください。</a:t>
            </a:r>
            <a:endParaRPr lang="ja-JP" altLang="en-US" sz="5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563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40481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［入稿仕様］</a:t>
            </a:r>
            <a:r>
              <a:rPr lang="en-US" altLang="ja-JP" dirty="0">
                <a:latin typeface="HGP創英角ｺﾞｼｯｸUB" panose="020B0900000000000000" pitchFamily="50" charset="-128"/>
                <a:ea typeface="HGP創英角ｺﾞｼｯｸUB" panose="020B0900000000000000" pitchFamily="50" charset="-128"/>
                <a:cs typeface="メイリオ" pitchFamily="50" charset="-128"/>
              </a:rPr>
              <a:t>JR</a:t>
            </a:r>
            <a:r>
              <a:rPr lang="ja-JP" altLang="en-US" dirty="0">
                <a:latin typeface="HGP創英角ｺﾞｼｯｸUB" panose="020B0900000000000000" pitchFamily="50" charset="-128"/>
                <a:ea typeface="HGP創英角ｺﾞｼｯｸUB" panose="020B0900000000000000" pitchFamily="50" charset="-128"/>
                <a:cs typeface="メイリオ" pitchFamily="50" charset="-128"/>
              </a:rPr>
              <a:t>東海 シリーズ･アド･ビジョン名古屋</a:t>
            </a:r>
          </a:p>
        </p:txBody>
      </p:sp>
      <p:sp>
        <p:nvSpPr>
          <p:cNvPr id="24" name="テキスト ボックス 16"/>
          <p:cNvSpPr txBox="1">
            <a:spLocks noChangeArrowheads="1"/>
          </p:cNvSpPr>
          <p:nvPr/>
        </p:nvSpPr>
        <p:spPr bwMode="auto">
          <a:xfrm>
            <a:off x="178451" y="771849"/>
            <a:ext cx="668196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◆動画　　</a:t>
            </a:r>
            <a:r>
              <a:rPr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広告音声対応</a:t>
            </a:r>
            <a:endParaRPr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＜ファイル形式＞</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WMV9</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Windows Media Video</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形式）</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＜画像サイズ＞</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1,280×720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ピクセル （画面アスペクト比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1,920×1,080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ピクセル （画面アスペクト比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＜ビデオビットレート＞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①の場合：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5.0Mbps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CBR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（固定ビットレート）モード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②の場合：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8.0Mbps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CBR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（固定ビットレート）モード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＜フレームレート＞</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	29.97fps</a:t>
            </a:r>
          </a:p>
          <a:p>
            <a:pPr lvl="0" eaLnBrk="1" hangingPunct="1">
              <a:spcBef>
                <a:spcPct val="0"/>
              </a:spcBef>
              <a:buNone/>
            </a:pP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※WMV9</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でも、</a:t>
            </a:r>
            <a:r>
              <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Advanced Profile</a:t>
            </a: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は仕様外となります。</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テキスト ボックス 16"/>
          <p:cNvSpPr txBox="1">
            <a:spLocks noChangeArrowheads="1"/>
          </p:cNvSpPr>
          <p:nvPr/>
        </p:nvSpPr>
        <p:spPr bwMode="auto">
          <a:xfrm>
            <a:off x="179388" y="2451301"/>
            <a:ext cx="6232122"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10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1100" b="1" u="sng" dirty="0">
                <a:solidFill>
                  <a:srgbClr val="FF0000"/>
                </a:solidFill>
                <a:latin typeface="Meiryo UI" panose="020B0604030504040204" pitchFamily="50" charset="-128"/>
                <a:ea typeface="Meiryo UI" panose="020B0604030504040204" pitchFamily="50" charset="-128"/>
                <a:cs typeface="メイリオ" pitchFamily="50" charset="-128"/>
              </a:rPr>
              <a:t>※</a:t>
            </a:r>
            <a:r>
              <a:rPr lang="ja-JP" altLang="en-US" sz="1100" b="1" u="sng" dirty="0">
                <a:solidFill>
                  <a:srgbClr val="FF0000"/>
                </a:solidFill>
                <a:latin typeface="Meiryo UI" panose="020B0604030504040204" pitchFamily="50" charset="-128"/>
                <a:ea typeface="Meiryo UI" panose="020B0604030504040204" pitchFamily="50" charset="-128"/>
                <a:cs typeface="メイリオ" pitchFamily="50" charset="-128"/>
              </a:rPr>
              <a:t>音声付きの素材は以下をご参照ください。</a:t>
            </a:r>
            <a:r>
              <a:rPr lang="en-US" altLang="ja-JP" sz="1100" b="1" u="sng" dirty="0">
                <a:solidFill>
                  <a:srgbClr val="FF0000"/>
                </a:solidFill>
                <a:latin typeface="Meiryo UI" panose="020B0604030504040204" pitchFamily="50" charset="-128"/>
                <a:ea typeface="Meiryo UI" panose="020B0604030504040204" pitchFamily="50" charset="-128"/>
                <a:cs typeface="メイリオ" pitchFamily="50" charset="-128"/>
              </a:rPr>
              <a:t>(</a:t>
            </a:r>
            <a:r>
              <a:rPr lang="ja-JP" altLang="en-US" sz="1100" b="1" u="sng" dirty="0">
                <a:solidFill>
                  <a:srgbClr val="FF0000"/>
                </a:solidFill>
                <a:latin typeface="Meiryo UI" panose="020B0604030504040204" pitchFamily="50" charset="-128"/>
                <a:ea typeface="Meiryo UI" panose="020B0604030504040204" pitchFamily="50" charset="-128"/>
                <a:cs typeface="メイリオ" pitchFamily="50" charset="-128"/>
              </a:rPr>
              <a:t>音声無し素材は音声コーデックを削除してください</a:t>
            </a:r>
            <a:r>
              <a:rPr lang="en-US" altLang="ja-JP" sz="1100" b="1" u="sng" dirty="0">
                <a:solidFill>
                  <a:srgbClr val="FF0000"/>
                </a:solidFill>
                <a:latin typeface="Meiryo UI" panose="020B0604030504040204" pitchFamily="50" charset="-128"/>
                <a:ea typeface="Meiryo UI" panose="020B0604030504040204" pitchFamily="50" charset="-128"/>
                <a:cs typeface="メイリオ" pitchFamily="50" charset="-128"/>
              </a:rPr>
              <a:t>)</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＜音声ファイル＞　</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WMA</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Windows Media Audio V9</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＜音声ビットレート＞</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160kbps</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CBR</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（固定ビットレート）モード</a:t>
            </a:r>
            <a:endPar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＜無音エリア＞　</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コンテンツの先頭：</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0.5</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秒、最後</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0.5</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秒は無音とすること</a:t>
            </a:r>
          </a:p>
          <a:p>
            <a:pPr eaLnBrk="1" hangingPunct="1">
              <a:spcBef>
                <a:spcPct val="0"/>
              </a:spcBef>
              <a:buFontTx/>
              <a:buNone/>
            </a:pP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＜音声レベル＞　</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0VU</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レベル（</a:t>
            </a:r>
            <a:r>
              <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-24.0LKFS</a:t>
            </a:r>
            <a:r>
              <a:rPr lang="ja-JP" altLang="en-US"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）または民法テレビのラウドネス基準</a:t>
            </a:r>
            <a:endParaRPr lang="en-US" altLang="ja-JP" sz="11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メイリオ" panose="020B0604030504040204" pitchFamily="50" charset="-128"/>
              </a:rPr>
              <a:t>		※WMA</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でも、</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Voice</a:t>
            </a:r>
            <a:r>
              <a:rPr lang="ja-JP" altLang="en-US" sz="900" dirty="0" err="1">
                <a:latin typeface="Meiryo UI" panose="020B0604030504040204" pitchFamily="50" charset="-128"/>
                <a:ea typeface="Meiryo UI" panose="020B0604030504040204" pitchFamily="50" charset="-128"/>
                <a:cs typeface="メイリオ" panose="020B0604030504040204" pitchFamily="50" charset="-128"/>
              </a:rPr>
              <a:t>、</a:t>
            </a:r>
            <a:r>
              <a:rPr lang="en-US" altLang="ja-JP" sz="900" dirty="0">
                <a:latin typeface="Meiryo UI" panose="020B0604030504040204" pitchFamily="50" charset="-128"/>
                <a:ea typeface="Meiryo UI" panose="020B0604030504040204" pitchFamily="50" charset="-128"/>
                <a:cs typeface="メイリオ" panose="020B0604030504040204" pitchFamily="50" charset="-128"/>
              </a:rPr>
              <a:t>Lossless</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は仕様外となります。</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900" u="sng"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900" u="sng" dirty="0">
                <a:latin typeface="Meiryo UI" panose="020B0604030504040204" pitchFamily="50" charset="-128"/>
                <a:ea typeface="Meiryo UI" panose="020B0604030504040204" pitchFamily="50" charset="-128"/>
                <a:cs typeface="メイリオ" panose="020B0604030504040204" pitchFamily="50" charset="-128"/>
              </a:rPr>
              <a:t>非常放送時は音声カット、案内放送時は音量が下がります。</a:t>
            </a:r>
            <a:endParaRPr lang="ja-JP" altLang="en-US" sz="900" dirty="0">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49" name="グループ化 48"/>
          <p:cNvGrpSpPr/>
          <p:nvPr/>
        </p:nvGrpSpPr>
        <p:grpSpPr>
          <a:xfrm>
            <a:off x="6044024" y="782117"/>
            <a:ext cx="2902563" cy="2040963"/>
            <a:chOff x="7205258" y="2702796"/>
            <a:chExt cx="2662567" cy="1872208"/>
          </a:xfrm>
        </p:grpSpPr>
        <p:sp>
          <p:nvSpPr>
            <p:cNvPr id="50" name="角丸四角形 49"/>
            <p:cNvSpPr/>
            <p:nvPr/>
          </p:nvSpPr>
          <p:spPr bwMode="auto">
            <a:xfrm>
              <a:off x="7205258" y="2702796"/>
              <a:ext cx="2572278" cy="1872208"/>
            </a:xfrm>
            <a:prstGeom prst="roundRect">
              <a:avLst>
                <a:gd name="adj" fmla="val 6997"/>
              </a:avLst>
            </a:prstGeom>
            <a:solidFill>
              <a:srgbClr val="FFDBB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pic>
          <p:nvPicPr>
            <p:cNvPr id="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716532" y="3025377"/>
              <a:ext cx="571496" cy="110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下カーブ矢印 51"/>
            <p:cNvSpPr/>
            <p:nvPr/>
          </p:nvSpPr>
          <p:spPr bwMode="auto">
            <a:xfrm flipH="1">
              <a:off x="8307201" y="3086991"/>
              <a:ext cx="763046" cy="182113"/>
            </a:xfrm>
            <a:prstGeom prst="curvedDownArrow">
              <a:avLst>
                <a:gd name="adj1" fmla="val 40001"/>
                <a:gd name="adj2" fmla="val 9224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solidFill>
                  <a:schemeClr val="tx1"/>
                </a:solidFill>
                <a:latin typeface="メイリオ" panose="020B0604030504040204" pitchFamily="50" charset="-128"/>
                <a:ea typeface="メイリオ" panose="020B0604030504040204" pitchFamily="50" charset="-128"/>
              </a:endParaRPr>
            </a:p>
          </p:txBody>
        </p:sp>
        <p:pic>
          <p:nvPicPr>
            <p:cNvPr id="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282" y="3313593"/>
              <a:ext cx="619214" cy="101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テキスト ボックス 37"/>
            <p:cNvSpPr txBox="1">
              <a:spLocks noChangeArrowheads="1"/>
            </p:cNvSpPr>
            <p:nvPr/>
          </p:nvSpPr>
          <p:spPr bwMode="auto">
            <a:xfrm>
              <a:off x="8620930" y="4313394"/>
              <a:ext cx="1246895" cy="2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900" dirty="0">
                  <a:solidFill>
                    <a:srgbClr val="FF0000"/>
                  </a:solidFill>
                  <a:latin typeface="メイリオ" panose="020B0604030504040204" pitchFamily="50" charset="-128"/>
                  <a:ea typeface="メイリオ" panose="020B0604030504040204" pitchFamily="50" charset="-128"/>
                </a:rPr>
                <a:t>【</a:t>
              </a:r>
              <a:r>
                <a:rPr lang="ja-JP" altLang="en-US" sz="900" dirty="0">
                  <a:solidFill>
                    <a:srgbClr val="FF0000"/>
                  </a:solidFill>
                  <a:latin typeface="メイリオ" panose="020B0604030504040204" pitchFamily="50" charset="-128"/>
                  <a:ea typeface="メイリオ" panose="020B0604030504040204" pitchFamily="50" charset="-128"/>
                </a:rPr>
                <a:t>放映イメージ</a:t>
              </a:r>
              <a:r>
                <a:rPr lang="en-US" altLang="ja-JP" sz="900" dirty="0">
                  <a:solidFill>
                    <a:srgbClr val="FF0000"/>
                  </a:solidFill>
                  <a:latin typeface="メイリオ" panose="020B0604030504040204" pitchFamily="50" charset="-128"/>
                  <a:ea typeface="メイリオ" panose="020B0604030504040204" pitchFamily="50" charset="-128"/>
                </a:rPr>
                <a:t>】</a:t>
              </a:r>
            </a:p>
          </p:txBody>
        </p:sp>
        <p:sp>
          <p:nvSpPr>
            <p:cNvPr id="55" name="テキスト ボックス 38"/>
            <p:cNvSpPr txBox="1">
              <a:spLocks noChangeArrowheads="1"/>
            </p:cNvSpPr>
            <p:nvPr/>
          </p:nvSpPr>
          <p:spPr bwMode="auto">
            <a:xfrm>
              <a:off x="7301249" y="3894556"/>
              <a:ext cx="1246895" cy="2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900" dirty="0">
                  <a:solidFill>
                    <a:srgbClr val="FF0000"/>
                  </a:solidFill>
                  <a:latin typeface="メイリオ" panose="020B0604030504040204" pitchFamily="50" charset="-128"/>
                  <a:ea typeface="メイリオ" panose="020B0604030504040204" pitchFamily="50" charset="-128"/>
                </a:rPr>
                <a:t>【</a:t>
              </a:r>
              <a:r>
                <a:rPr lang="ja-JP" altLang="en-US" sz="900" dirty="0">
                  <a:solidFill>
                    <a:srgbClr val="FF0000"/>
                  </a:solidFill>
                  <a:latin typeface="メイリオ" panose="020B0604030504040204" pitchFamily="50" charset="-128"/>
                  <a:ea typeface="メイリオ" panose="020B0604030504040204" pitchFamily="50" charset="-128"/>
                </a:rPr>
                <a:t>入稿イメージ</a:t>
              </a:r>
              <a:r>
                <a:rPr lang="en-US" altLang="ja-JP" sz="900" dirty="0">
                  <a:solidFill>
                    <a:srgbClr val="FF0000"/>
                  </a:solidFill>
                  <a:latin typeface="メイリオ" panose="020B0604030504040204" pitchFamily="50" charset="-128"/>
                  <a:ea typeface="メイリオ" panose="020B0604030504040204" pitchFamily="50" charset="-128"/>
                </a:rPr>
                <a:t>】</a:t>
              </a:r>
            </a:p>
          </p:txBody>
        </p:sp>
        <p:sp>
          <p:nvSpPr>
            <p:cNvPr id="56" name="正方形/長方形 39"/>
            <p:cNvSpPr>
              <a:spLocks noChangeArrowheads="1"/>
            </p:cNvSpPr>
            <p:nvPr/>
          </p:nvSpPr>
          <p:spPr bwMode="auto">
            <a:xfrm>
              <a:off x="7231055" y="2731370"/>
              <a:ext cx="2405251" cy="35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900" dirty="0">
                  <a:solidFill>
                    <a:srgbClr val="FF0000"/>
                  </a:solidFill>
                  <a:latin typeface="メイリオ" panose="020B0604030504040204" pitchFamily="50" charset="-128"/>
                  <a:ea typeface="メイリオ" panose="020B0604030504040204" pitchFamily="50" charset="-128"/>
                </a:rPr>
                <a:t>画像の頭を反時計まわりに</a:t>
              </a:r>
              <a:r>
                <a:rPr lang="en-US" altLang="ja-JP" sz="900" dirty="0">
                  <a:solidFill>
                    <a:srgbClr val="FF0000"/>
                  </a:solidFill>
                  <a:latin typeface="メイリオ" panose="020B0604030504040204" pitchFamily="50" charset="-128"/>
                  <a:ea typeface="メイリオ" panose="020B0604030504040204" pitchFamily="50" charset="-128"/>
                </a:rPr>
                <a:t>90°</a:t>
              </a:r>
              <a:r>
                <a:rPr lang="ja-JP" altLang="en-US" sz="900" dirty="0">
                  <a:solidFill>
                    <a:srgbClr val="FF0000"/>
                  </a:solidFill>
                  <a:latin typeface="メイリオ" panose="020B0604030504040204" pitchFamily="50" charset="-128"/>
                  <a:ea typeface="メイリオ" panose="020B0604030504040204" pitchFamily="50" charset="-128"/>
                </a:rPr>
                <a:t>回転したデータで納品ください。</a:t>
              </a:r>
            </a:p>
          </p:txBody>
        </p:sp>
      </p:grpSp>
      <p:sp>
        <p:nvSpPr>
          <p:cNvPr id="57" name="テキスト ボックス 16"/>
          <p:cNvSpPr txBox="1">
            <a:spLocks noChangeArrowheads="1"/>
          </p:cNvSpPr>
          <p:nvPr/>
        </p:nvSpPr>
        <p:spPr bwMode="auto">
          <a:xfrm>
            <a:off x="192468" y="5118864"/>
            <a:ext cx="876446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ファイル名称</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放映開始月日</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広告主略称</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素材番号</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」で名称を付けてください。</a:t>
            </a:r>
          </a:p>
          <a:p>
            <a:pPr eaLnBrk="1" hangingPunct="1">
              <a:spcBef>
                <a:spcPct val="0"/>
              </a:spcBef>
              <a:buNone/>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&lt;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&gt;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放映開始日が</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4</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日、広告主が</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JR</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東海</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略称名</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CJR)</a:t>
            </a:r>
            <a:r>
              <a:rPr lang="ja-JP" altLang="en-US" sz="900" dirty="0" err="1">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素材が１つ、動画の場合</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0401CJR1.wmv</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spcBef>
                <a:spcPct val="0"/>
              </a:spcBef>
              <a:buFontTx/>
              <a:buNone/>
            </a:pP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納  品  期  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放映開始日より</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営業日前</a:t>
            </a: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時まで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（意匠審査を終了していること）</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また、特殊放映をご希望の場合は、あらかじめ事前のご連絡をお願いいたします。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大型連休や年末年始等のスケジュールにより、納品期日が前倒しとなる場合がございます。事前にご確認ください。</a:t>
            </a:r>
            <a:endParaRPr lang="ja-JP" altLang="en-US" sz="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16"/>
          <p:cNvSpPr txBox="1">
            <a:spLocks noChangeArrowheads="1"/>
          </p:cNvSpPr>
          <p:nvPr/>
        </p:nvSpPr>
        <p:spPr bwMode="auto">
          <a:xfrm>
            <a:off x="180858" y="3723266"/>
            <a:ext cx="668196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◆静止画</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＜ファイル形式＞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JPEG</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形式（</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カラーモード）</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＜画像サイズ＞</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1,920×1,080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ピクセル （画面アスペクト比</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16</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9</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＜画像容量＞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素材につき、</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1MB</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前後（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秒につき</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素材まで）</a:t>
            </a: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秒につき</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素材以上の場合は、別途費用がかかります</a:t>
            </a:r>
          </a:p>
        </p:txBody>
      </p:sp>
    </p:spTree>
    <p:extLst>
      <p:ext uri="{BB962C8B-B14F-4D97-AF65-F5344CB8AC3E}">
        <p14:creationId xmlns:p14="http://schemas.microsoft.com/office/powerpoint/2010/main" val="24552313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3043</Words>
  <Application>Microsoft Office PowerPoint</Application>
  <PresentationFormat>画面に合わせる (4:3)</PresentationFormat>
  <Paragraphs>469</Paragraphs>
  <Slides>12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HGP創英角ｺﾞｼｯｸUB</vt: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DMC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松永泰典</dc:creator>
  <cp:lastModifiedBy>後藤　知也</cp:lastModifiedBy>
  <cp:revision>136</cp:revision>
  <cp:lastPrinted>2021-06-08T00:18:37Z</cp:lastPrinted>
  <dcterms:created xsi:type="dcterms:W3CDTF">2019-04-08T06:32:36Z</dcterms:created>
  <dcterms:modified xsi:type="dcterms:W3CDTF">2021-06-08T01:33:50Z</dcterms:modified>
</cp:coreProperties>
</file>